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8.xml" ContentType="application/vnd.openxmlformats-officedocument.presentationml.tags+xml"/>
  <Override PartName="/ppt/notesSlides/notesSlide64.xml" ContentType="application/vnd.openxmlformats-officedocument.presentationml.notesSlide+xml"/>
  <Override PartName="/ppt/tags/tag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0.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106"/>
  </p:notesMasterIdLst>
  <p:handoutMasterIdLst>
    <p:handoutMasterId r:id="rId107"/>
  </p:handoutMasterIdLst>
  <p:sldIdLst>
    <p:sldId id="846" r:id="rId2"/>
    <p:sldId id="822" r:id="rId3"/>
    <p:sldId id="990" r:id="rId4"/>
    <p:sldId id="986" r:id="rId5"/>
    <p:sldId id="1046" r:id="rId6"/>
    <p:sldId id="1002" r:id="rId7"/>
    <p:sldId id="698" r:id="rId8"/>
    <p:sldId id="855" r:id="rId9"/>
    <p:sldId id="1128" r:id="rId10"/>
    <p:sldId id="862" r:id="rId11"/>
    <p:sldId id="736" r:id="rId12"/>
    <p:sldId id="856" r:id="rId13"/>
    <p:sldId id="1004" r:id="rId14"/>
    <p:sldId id="857" r:id="rId15"/>
    <p:sldId id="738" r:id="rId16"/>
    <p:sldId id="860" r:id="rId17"/>
    <p:sldId id="1130" r:id="rId18"/>
    <p:sldId id="1129" r:id="rId19"/>
    <p:sldId id="854" r:id="rId20"/>
    <p:sldId id="1135" r:id="rId21"/>
    <p:sldId id="733" r:id="rId22"/>
    <p:sldId id="695" r:id="rId23"/>
    <p:sldId id="847" r:id="rId24"/>
    <p:sldId id="748" r:id="rId25"/>
    <p:sldId id="938" r:id="rId26"/>
    <p:sldId id="900" r:id="rId27"/>
    <p:sldId id="901" r:id="rId28"/>
    <p:sldId id="902" r:id="rId29"/>
    <p:sldId id="1136" r:id="rId30"/>
    <p:sldId id="1137" r:id="rId31"/>
    <p:sldId id="1138" r:id="rId32"/>
    <p:sldId id="1139" r:id="rId33"/>
    <p:sldId id="903" r:id="rId34"/>
    <p:sldId id="905" r:id="rId35"/>
    <p:sldId id="1011" r:id="rId36"/>
    <p:sldId id="1012" r:id="rId37"/>
    <p:sldId id="1013" r:id="rId38"/>
    <p:sldId id="1140" r:id="rId39"/>
    <p:sldId id="1141" r:id="rId40"/>
    <p:sldId id="1014" r:id="rId41"/>
    <p:sldId id="1015" r:id="rId42"/>
    <p:sldId id="1049" r:id="rId43"/>
    <p:sldId id="1050" r:id="rId44"/>
    <p:sldId id="1051" r:id="rId45"/>
    <p:sldId id="1052" r:id="rId46"/>
    <p:sldId id="1053" r:id="rId47"/>
    <p:sldId id="1054" r:id="rId48"/>
    <p:sldId id="1055" r:id="rId49"/>
    <p:sldId id="1056" r:id="rId50"/>
    <p:sldId id="1057" r:id="rId51"/>
    <p:sldId id="1058" r:id="rId52"/>
    <p:sldId id="1059" r:id="rId53"/>
    <p:sldId id="1060" r:id="rId54"/>
    <p:sldId id="1061" r:id="rId55"/>
    <p:sldId id="1062" r:id="rId56"/>
    <p:sldId id="1063" r:id="rId57"/>
    <p:sldId id="1064" r:id="rId58"/>
    <p:sldId id="1065" r:id="rId59"/>
    <p:sldId id="1066" r:id="rId60"/>
    <p:sldId id="1067" r:id="rId61"/>
    <p:sldId id="1068" r:id="rId62"/>
    <p:sldId id="1069" r:id="rId63"/>
    <p:sldId id="1070" r:id="rId64"/>
    <p:sldId id="1071" r:id="rId65"/>
    <p:sldId id="1072" r:id="rId66"/>
    <p:sldId id="1073" r:id="rId67"/>
    <p:sldId id="1074" r:id="rId68"/>
    <p:sldId id="1075" r:id="rId69"/>
    <p:sldId id="1076" r:id="rId70"/>
    <p:sldId id="1077" r:id="rId71"/>
    <p:sldId id="1078" r:id="rId72"/>
    <p:sldId id="1142" r:id="rId73"/>
    <p:sldId id="1143" r:id="rId74"/>
    <p:sldId id="1144" r:id="rId75"/>
    <p:sldId id="1145" r:id="rId76"/>
    <p:sldId id="1146" r:id="rId77"/>
    <p:sldId id="1147" r:id="rId78"/>
    <p:sldId id="1148" r:id="rId79"/>
    <p:sldId id="1149" r:id="rId80"/>
    <p:sldId id="1150" r:id="rId81"/>
    <p:sldId id="1151" r:id="rId82"/>
    <p:sldId id="1152" r:id="rId83"/>
    <p:sldId id="1153" r:id="rId84"/>
    <p:sldId id="1154" r:id="rId85"/>
    <p:sldId id="1155" r:id="rId86"/>
    <p:sldId id="1156" r:id="rId87"/>
    <p:sldId id="1157" r:id="rId88"/>
    <p:sldId id="1158" r:id="rId89"/>
    <p:sldId id="1159" r:id="rId90"/>
    <p:sldId id="1160" r:id="rId91"/>
    <p:sldId id="1161" r:id="rId92"/>
    <p:sldId id="1162" r:id="rId93"/>
    <p:sldId id="1163" r:id="rId94"/>
    <p:sldId id="1164" r:id="rId95"/>
    <p:sldId id="1165" r:id="rId96"/>
    <p:sldId id="1166" r:id="rId97"/>
    <p:sldId id="1167" r:id="rId98"/>
    <p:sldId id="1168" r:id="rId99"/>
    <p:sldId id="1169" r:id="rId100"/>
    <p:sldId id="1170" r:id="rId101"/>
    <p:sldId id="1171" r:id="rId102"/>
    <p:sldId id="1172" r:id="rId103"/>
    <p:sldId id="1173" r:id="rId104"/>
    <p:sldId id="1174" r:id="rId105"/>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CC"/>
    <a:srgbClr val="990099"/>
    <a:srgbClr val="00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49" autoAdjust="0"/>
    <p:restoredTop sz="93139" autoAdjust="0"/>
  </p:normalViewPr>
  <p:slideViewPr>
    <p:cSldViewPr>
      <p:cViewPr varScale="1">
        <p:scale>
          <a:sx n="115" d="100"/>
          <a:sy n="115" d="100"/>
        </p:scale>
        <p:origin x="216" y="2264"/>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112"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4" Type="http://schemas.openxmlformats.org/officeDocument/2006/relationships/hyperlink" Target="https://en.wikipedia.org/wiki/Chess"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Puzzles Versus Games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a:t>
            </a:fld>
            <a:endParaRPr lang="en-US"/>
          </a:p>
        </p:txBody>
      </p:sp>
    </p:spTree>
    <p:extLst>
      <p:ext uri="{BB962C8B-B14F-4D97-AF65-F5344CB8AC3E}">
        <p14:creationId xmlns:p14="http://schemas.microsoft.com/office/powerpoint/2010/main" val="1568172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Turn volume up!</a:t>
            </a:r>
          </a:p>
          <a:p>
            <a:r>
              <a:rPr lang="en-US" dirty="0" smtClean="0"/>
              <a:t>Good stopping points:</a:t>
            </a:r>
          </a:p>
          <a:p>
            <a:r>
              <a:rPr lang="en-US" dirty="0" smtClean="0"/>
              <a:t>1:27 </a:t>
            </a:r>
            <a:r>
              <a:rPr lang="mr-IN" dirty="0" smtClean="0"/>
              <a:t>–</a:t>
            </a:r>
            <a:r>
              <a:rPr lang="en-US" baseline="0" dirty="0" smtClean="0"/>
              <a:t> “Truly you have a dizzying intellect”</a:t>
            </a:r>
            <a:endParaRPr lang="en-US" dirty="0" smtClean="0"/>
          </a:p>
          <a:p>
            <a:r>
              <a:rPr lang="en-US" dirty="0" smtClean="0"/>
              <a:t>3:15 –</a:t>
            </a:r>
            <a:r>
              <a:rPr lang="en-US" baseline="0" dirty="0" smtClean="0"/>
              <a:t> “Death of the </a:t>
            </a:r>
            <a:r>
              <a:rPr lang="en-US" baseline="0" dirty="0" err="1" smtClean="0"/>
              <a:t>sicilian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18</a:t>
            </a:fld>
            <a:endParaRPr lang="en-US"/>
          </a:p>
        </p:txBody>
      </p:sp>
    </p:spTree>
    <p:extLst>
      <p:ext uri="{BB962C8B-B14F-4D97-AF65-F5344CB8AC3E}">
        <p14:creationId xmlns:p14="http://schemas.microsoft.com/office/powerpoint/2010/main" val="496071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DFB077D-9AF9-411D-8597-38FFA7DFB44C}" type="slidenum">
              <a:rPr lang="en-US"/>
              <a:pPr/>
              <a:t>19</a:t>
            </a:fld>
            <a:endParaRPr lang="en-US"/>
          </a:p>
        </p:txBody>
      </p:sp>
      <p:sp>
        <p:nvSpPr>
          <p:cNvPr id="70659" name="Rectangle 2"/>
          <p:cNvSpPr>
            <a:spLocks noGrp="1" noRot="1" noChangeAspect="1" noChangeArrowheads="1" noTextEdit="1"/>
          </p:cNvSpPr>
          <p:nvPr>
            <p:ph type="sldImg"/>
          </p:nvPr>
        </p:nvSpPr>
        <p:spPr>
          <a:xfrm>
            <a:off x="1254125" y="719138"/>
            <a:ext cx="4794250" cy="3595687"/>
          </a:xfrm>
          <a:ln/>
        </p:spPr>
      </p:sp>
      <p:sp>
        <p:nvSpPr>
          <p:cNvPr id="70660" name="Rectangle 3"/>
          <p:cNvSpPr>
            <a:spLocks noGrp="1" noChangeArrowheads="1"/>
          </p:cNvSpPr>
          <p:nvPr>
            <p:ph type="body" idx="1"/>
          </p:nvPr>
        </p:nvSpPr>
        <p:spPr>
          <a:xfrm>
            <a:off x="974725" y="4554538"/>
            <a:ext cx="5353050" cy="4314825"/>
          </a:xfrm>
          <a:no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500516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20</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612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A26859B-3ED9-4E16-B19A-DF8A5FEE951B}" type="slidenum">
              <a:rPr lang="en-US"/>
              <a:pPr/>
              <a:t>21</a:t>
            </a:fld>
            <a:endParaRPr lang="en-US"/>
          </a:p>
        </p:txBody>
      </p:sp>
      <p:sp>
        <p:nvSpPr>
          <p:cNvPr id="71683"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1684"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85074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CE54E2F-3080-47AF-821F-50ECB41B9829}" type="slidenum">
              <a:rPr lang="en-US"/>
              <a:pPr/>
              <a:t>22</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ea typeface="ＭＳ Ｐゴシック" pitchFamily="34" charset="-128"/>
              </a:rPr>
              <a:t>note that solution requires a move that seems to lose ground: computer doesn’t mind, but people sometimes balk:</a:t>
            </a:r>
          </a:p>
          <a:p>
            <a:pPr eaLnBrk="1" hangingPunct="1"/>
            <a:r>
              <a:rPr lang="en-US">
                <a:latin typeface="Times New Roman" pitchFamily="18" charset="0"/>
                <a:ea typeface="ＭＳ Ｐゴシック" pitchFamily="34" charset="-128"/>
              </a:rPr>
              <a:t>331-310/220/320-321-300-311-110*-221-020-031-010-021-000</a:t>
            </a:r>
          </a:p>
          <a:p>
            <a:pPr eaLnBrk="1" hangingPunct="1"/>
            <a:r>
              <a:rPr lang="en-US">
                <a:latin typeface="Times New Roman" pitchFamily="18" charset="0"/>
                <a:ea typeface="ＭＳ Ｐゴシック" pitchFamily="34" charset="-128"/>
              </a:rPr>
              <a:t>note that 320 is a useless state because can only go from there back to parent</a:t>
            </a:r>
          </a:p>
          <a:p>
            <a:pPr eaLnBrk="1" hangingPunct="1"/>
            <a:endParaRPr lang="en-US">
              <a:latin typeface="Times New Roman" pitchFamily="18" charset="0"/>
              <a:ea typeface="ＭＳ Ｐゴシック" pitchFamily="34" charset="-128"/>
            </a:endParaRPr>
          </a:p>
          <a:p>
            <a:pPr eaLnBrk="1" hangingPunct="1"/>
            <a:r>
              <a:rPr lang="en-US">
                <a:latin typeface="Times New Roman" pitchFamily="18" charset="0"/>
                <a:ea typeface="ＭＳ Ｐゴシック" pitchFamily="34" charset="-128"/>
              </a:rPr>
              <a:t>costs: if equal for all routes then no difference between310 and 220 as second state, but if costs for moving M is 3 and costs for moving C is 1 then is a difference:  draw out this part of path clearly and illustrate</a:t>
            </a:r>
          </a:p>
          <a:p>
            <a:pPr eaLnBrk="1" hangingPunct="1"/>
            <a:r>
              <a:rPr lang="en-US">
                <a:latin typeface="Times New Roman" pitchFamily="18" charset="0"/>
                <a:ea typeface="ＭＳ Ｐゴシック" pitchFamily="34" charset="-128"/>
              </a:rPr>
              <a:t>	331-(2)-310-(1)-321 so cost is 3</a:t>
            </a:r>
          </a:p>
          <a:p>
            <a:pPr eaLnBrk="1" hangingPunct="1"/>
            <a:r>
              <a:rPr lang="en-US">
                <a:latin typeface="Times New Roman" pitchFamily="18" charset="0"/>
                <a:ea typeface="ＭＳ Ｐゴシック" pitchFamily="34" charset="-128"/>
              </a:rPr>
              <a:t>	331-(4)-220-(3)-321 s0 cost is 7</a:t>
            </a:r>
          </a:p>
          <a:p>
            <a:pPr eaLnBrk="1" hangingPunct="1">
              <a:buFontTx/>
              <a:buChar char="•"/>
            </a:pPr>
            <a:endParaRPr lang="en-US">
              <a:latin typeface="Times New Roman" pitchFamily="18" charset="0"/>
              <a:ea typeface="ＭＳ Ｐゴシック" pitchFamily="34" charset="-128"/>
            </a:endParaRPr>
          </a:p>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44158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CEDAB18-6DDB-436C-AE81-4E81DDDCF2F8}" type="slidenum">
              <a:rPr lang="en-US"/>
              <a:pPr/>
              <a:t>23</a:t>
            </a:fld>
            <a:endParaRPr lang="en-US"/>
          </a:p>
        </p:txBody>
      </p:sp>
      <p:sp>
        <p:nvSpPr>
          <p:cNvPr id="72707"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2708"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88728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7C85A32-8E9C-440F-B475-C1B66F50CC8F}" type="slidenum">
              <a:rPr lang="en-US"/>
              <a:pPr/>
              <a:t>24</a:t>
            </a:fld>
            <a:endParaRPr lang="en-US"/>
          </a:p>
        </p:txBody>
      </p:sp>
      <p:sp>
        <p:nvSpPr>
          <p:cNvPr id="74755" name="Rectangle 2"/>
          <p:cNvSpPr>
            <a:spLocks noGrp="1" noRot="1" noChangeAspect="1" noChangeArrowheads="1" noTextEdit="1"/>
          </p:cNvSpPr>
          <p:nvPr>
            <p:ph type="sldImg"/>
          </p:nvPr>
        </p:nvSpPr>
        <p:spPr>
          <a:xfrm>
            <a:off x="1254125" y="719138"/>
            <a:ext cx="4794250" cy="3595687"/>
          </a:xfrm>
          <a:ln/>
        </p:spPr>
      </p:sp>
      <p:sp>
        <p:nvSpPr>
          <p:cNvPr id="74756" name="Rectangle 3"/>
          <p:cNvSpPr>
            <a:spLocks noGrp="1" noChangeArrowheads="1"/>
          </p:cNvSpPr>
          <p:nvPr>
            <p:ph type="body" idx="1"/>
          </p:nvPr>
        </p:nvSpPr>
        <p:spPr>
          <a:xfrm>
            <a:off x="974725" y="4554538"/>
            <a:ext cx="5353050" cy="4314825"/>
          </a:xfrm>
          <a:noFill/>
          <a:ln/>
        </p:spPr>
        <p:txBody>
          <a:bodyPr/>
          <a:lstStyle/>
          <a:p>
            <a:pPr eaLnBrk="1" hangingPunct="1"/>
            <a:r>
              <a:rPr lang="en-US">
                <a:latin typeface="Times New Roman" pitchFamily="18" charset="0"/>
                <a:ea typeface="ＭＳ Ｐゴシック" pitchFamily="34" charset="-128"/>
              </a:rPr>
              <a:t>state space defined by initial state and operators, in book, states are implemented as nodes and actions as arcs.</a:t>
            </a:r>
          </a:p>
          <a:p>
            <a:pPr eaLnBrk="1" hangingPunct="1"/>
            <a:r>
              <a:rPr lang="en-US">
                <a:latin typeface="Times New Roman" pitchFamily="18" charset="0"/>
                <a:ea typeface="ＭＳ Ｐゴシック" pitchFamily="34" charset="-128"/>
              </a:rPr>
              <a:t>a path represents a sequence of actions that (should) transform the intial world state into a world state that satisfies the goal.  **trace on 8’s or VW**</a:t>
            </a:r>
          </a:p>
          <a:p>
            <a:pPr eaLnBrk="1" hangingPunct="1"/>
            <a:r>
              <a:rPr lang="en-US">
                <a:latin typeface="Times New Roman" pitchFamily="18" charset="0"/>
                <a:ea typeface="ＭＳ Ｐゴシック" pitchFamily="34" charset="-128"/>
              </a:rPr>
              <a:t>solution: **trace on 8’s or VW**</a:t>
            </a:r>
          </a:p>
          <a:p>
            <a:pPr eaLnBrk="1" hangingPunct="1"/>
            <a:r>
              <a:rPr lang="en-US">
                <a:latin typeface="Times New Roman" pitchFamily="18" charset="0"/>
                <a:ea typeface="ＭＳ Ｐゴシック" pitchFamily="34" charset="-128"/>
              </a:rPr>
              <a:t>the right representation can dramatically decrease the size of the state space, as we’ll see with the M&amp;C problem. </a:t>
            </a:r>
          </a:p>
        </p:txBody>
      </p:sp>
    </p:spTree>
    <p:extLst>
      <p:ext uri="{BB962C8B-B14F-4D97-AF65-F5344CB8AC3E}">
        <p14:creationId xmlns:p14="http://schemas.microsoft.com/office/powerpoint/2010/main" val="3646393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29</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Tree>
    <p:extLst>
      <p:ext uri="{BB962C8B-B14F-4D97-AF65-F5344CB8AC3E}">
        <p14:creationId xmlns:p14="http://schemas.microsoft.com/office/powerpoint/2010/main" val="2031127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30</a:t>
            </a:fld>
            <a:endParaRPr lang="en-US" smtClean="0">
              <a:latin typeface="Arial" charset="0"/>
            </a:endParaRPr>
          </a:p>
        </p:txBody>
      </p:sp>
    </p:spTree>
    <p:extLst>
      <p:ext uri="{BB962C8B-B14F-4D97-AF65-F5344CB8AC3E}">
        <p14:creationId xmlns:p14="http://schemas.microsoft.com/office/powerpoint/2010/main" val="1865459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rPr>
              <a:t>Slide from Dan </a:t>
            </a:r>
            <a:r>
              <a:rPr lang="en-US" dirty="0" err="1" smtClean="0">
                <a:latin typeface="Arial" charset="0"/>
              </a:rPr>
              <a:t>Klien</a:t>
            </a:r>
            <a:endParaRPr lang="en-US" dirty="0" smtClean="0">
              <a:latin typeface="Arial" charset="0"/>
            </a:endParaRPr>
          </a:p>
          <a:p>
            <a:r>
              <a:rPr lang="en-US" dirty="0" smtClean="0">
                <a:latin typeface="Arial" charset="0"/>
              </a:rPr>
              <a:t>This</a:t>
            </a:r>
            <a:r>
              <a:rPr lang="en-US" baseline="0" dirty="0" smtClean="0">
                <a:latin typeface="Arial" charset="0"/>
              </a:rPr>
              <a:t> allows you to also add in multiple MIN opponents.  For instance, multiple ghosts in </a:t>
            </a:r>
            <a:r>
              <a:rPr lang="en-US" baseline="0" dirty="0" err="1" smtClean="0">
                <a:latin typeface="Arial" charset="0"/>
              </a:rPr>
              <a:t>PacMan</a:t>
            </a:r>
            <a:r>
              <a:rPr lang="en-US" baseline="0" dirty="0" smtClean="0">
                <a:latin typeface="Arial" charset="0"/>
              </a:rPr>
              <a:t>.</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31</a:t>
            </a:fld>
            <a:endParaRPr lang="en-US" smtClean="0">
              <a:latin typeface="Arial" charset="0"/>
            </a:endParaRPr>
          </a:p>
        </p:txBody>
      </p:sp>
    </p:spTree>
    <p:extLst>
      <p:ext uri="{BB962C8B-B14F-4D97-AF65-F5344CB8AC3E}">
        <p14:creationId xmlns:p14="http://schemas.microsoft.com/office/powerpoint/2010/main" val="1508417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Y axis shows </a:t>
            </a:r>
            <a:r>
              <a:rPr lang="en-US" sz="1200" b="0"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scores.</a:t>
            </a:r>
            <a:r>
              <a:rPr lang="en-US" sz="1200" b="0" i="0" u="none" strike="noStrike" kern="1200" baseline="0" dirty="0" smtClean="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a:t>
            </a:r>
            <a:r>
              <a:rPr lang="en-US" sz="1200" b="1"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baseline="30000" dirty="0" smtClean="0">
                <a:solidFill>
                  <a:schemeClr val="tx1"/>
                </a:solidFill>
                <a:effectLst/>
                <a:latin typeface="Times New Roman" pitchFamily="-107" charset="0"/>
                <a:ea typeface="ＭＳ Ｐゴシック" charset="-128"/>
                <a:cs typeface="ＭＳ Ｐゴシック" charset="-128"/>
                <a:hlinkClick r:id="rId3"/>
              </a:rPr>
              <a:t>[a]</a:t>
            </a:r>
            <a:r>
              <a:rPr lang="en-US" sz="1200" b="1" i="0" u="none" strike="noStrike" kern="1200" dirty="0" smtClean="0">
                <a:solidFill>
                  <a:schemeClr val="tx1"/>
                </a:solidFill>
                <a:effectLst/>
                <a:latin typeface="Times New Roman" pitchFamily="-107" charset="0"/>
                <a:ea typeface="ＭＳ Ｐゴシック" charset="-128"/>
                <a:cs typeface="ＭＳ Ｐゴシック" charset="-128"/>
              </a:rPr>
              <a:t> rating system</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is a method for calculating the relative skill levels of players games like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hlinkClick r:id="rId4" tooltip="Chess"/>
              </a:rPr>
              <a:t>chess</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a:t>
            </a:fld>
            <a:endParaRPr lang="en-US"/>
          </a:p>
        </p:txBody>
      </p:sp>
    </p:spTree>
    <p:extLst>
      <p:ext uri="{BB962C8B-B14F-4D97-AF65-F5344CB8AC3E}">
        <p14:creationId xmlns:p14="http://schemas.microsoft.com/office/powerpoint/2010/main" val="835291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32</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29425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36</a:t>
            </a:fld>
            <a:endParaRPr lang="en-US"/>
          </a:p>
        </p:txBody>
      </p:sp>
    </p:spTree>
    <p:extLst>
      <p:ext uri="{BB962C8B-B14F-4D97-AF65-F5344CB8AC3E}">
        <p14:creationId xmlns:p14="http://schemas.microsoft.com/office/powerpoint/2010/main" val="2187182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Slide from</a:t>
            </a:r>
            <a:r>
              <a:rPr lang="en-US" baseline="0" dirty="0" smtClean="0">
                <a:latin typeface="Arial" charset="0"/>
              </a:rPr>
              <a:t> Dan </a:t>
            </a:r>
            <a:r>
              <a:rPr lang="en-US" baseline="0" dirty="0" err="1" smtClean="0">
                <a:latin typeface="Arial" charset="0"/>
              </a:rPr>
              <a:t>Klien</a:t>
            </a:r>
            <a:endParaRPr lang="en-US" dirty="0" smtClean="0">
              <a:latin typeface="Arial" charset="0"/>
            </a:endParaRPr>
          </a:p>
          <a:p>
            <a:r>
              <a:rPr lang="en-US" dirty="0"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38</a:t>
            </a:fld>
            <a:endParaRPr lang="en-US" smtClean="0">
              <a:latin typeface="Arial" charset="0"/>
            </a:endParaRPr>
          </a:p>
        </p:txBody>
      </p:sp>
    </p:spTree>
    <p:extLst>
      <p:ext uri="{BB962C8B-B14F-4D97-AF65-F5344CB8AC3E}">
        <p14:creationId xmlns:p14="http://schemas.microsoft.com/office/powerpoint/2010/main" val="174426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39</a:t>
            </a:fld>
            <a:endParaRPr lang="en-US" smtClean="0">
              <a:latin typeface="Arial" charset="0"/>
            </a:endParaRPr>
          </a:p>
        </p:txBody>
      </p:sp>
    </p:spTree>
    <p:extLst>
      <p:ext uri="{BB962C8B-B14F-4D97-AF65-F5344CB8AC3E}">
        <p14:creationId xmlns:p14="http://schemas.microsoft.com/office/powerpoint/2010/main" val="2039310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C3EEFD1-9270-4451-88EC-79C56B885781}" type="slidenum">
              <a:rPr lang="en-US" smtClean="0"/>
              <a:pPr/>
              <a:t>46</a:t>
            </a:fld>
            <a:endParaRPr lang="en-US"/>
          </a:p>
        </p:txBody>
      </p:sp>
      <p:sp>
        <p:nvSpPr>
          <p:cNvPr id="50179" name="Rectangle 2"/>
          <p:cNvSpPr>
            <a:spLocks noGrp="1" noRot="1" noChangeAspect="1" noChangeArrowheads="1" noTextEdit="1"/>
          </p:cNvSpPr>
          <p:nvPr>
            <p:ph type="sldImg"/>
          </p:nvPr>
        </p:nvSpPr>
        <p:spPr>
          <a:xfrm>
            <a:off x="1254125" y="719138"/>
            <a:ext cx="4794250" cy="3595687"/>
          </a:xfrm>
          <a:ln/>
        </p:spPr>
      </p:sp>
      <p:sp>
        <p:nvSpPr>
          <p:cNvPr id="50180"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1528080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47</a:t>
            </a:fld>
            <a:endParaRPr lang="en-US"/>
          </a:p>
        </p:txBody>
      </p:sp>
    </p:spTree>
    <p:extLst>
      <p:ext uri="{BB962C8B-B14F-4D97-AF65-F5344CB8AC3E}">
        <p14:creationId xmlns:p14="http://schemas.microsoft.com/office/powerpoint/2010/main" val="60854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739DB4-C56E-4F5F-8560-B2E870F32FC2}" type="slidenum">
              <a:rPr lang="en-US" altLang="en-US" sz="2400"/>
              <a:pPr eaLnBrk="1" hangingPunct="1">
                <a:spcBef>
                  <a:spcPct val="0"/>
                </a:spcBef>
              </a:pPr>
              <a:t>51</a:t>
            </a:fld>
            <a:endParaRPr lang="en-US" altLang="en-US" sz="24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0960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cap="flat"/>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4545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BC763A8-E291-4567-958F-043AB305143C}" type="slidenum">
              <a:rPr lang="en-US" altLang="en-US" sz="2400"/>
              <a:pPr eaLnBrk="1" hangingPunct="1">
                <a:spcBef>
                  <a:spcPct val="0"/>
                </a:spcBef>
              </a:pPr>
              <a:t>53</a:t>
            </a:fld>
            <a:endParaRPr lang="en-US" altLang="en-US" sz="24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82333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4262746-6984-4FBB-B074-93EE6D20AC59}" type="slidenum">
              <a:rPr lang="en-US" altLang="en-US" sz="2400"/>
              <a:pPr eaLnBrk="1" hangingPunct="1">
                <a:spcBef>
                  <a:spcPct val="0"/>
                </a:spcBef>
              </a:pPr>
              <a:t>54</a:t>
            </a:fld>
            <a:endParaRPr lang="en-US" altLang="en-US" sz="24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9618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p>
          <a:p>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 It may not seem a lot more than chess's 10¹²º but it is actually </a:t>
            </a:r>
            <a:r>
              <a:rPr lang="en-US" sz="1200" b="1" kern="1200" dirty="0" smtClean="0">
                <a:solidFill>
                  <a:schemeClr val="tx1"/>
                </a:solidFill>
                <a:effectLst/>
                <a:latin typeface="Times New Roman" pitchFamily="-107" charset="0"/>
                <a:ea typeface="ＭＳ Ｐゴシック" charset="-128"/>
                <a:cs typeface="ＭＳ Ｐゴシック" charset="-128"/>
              </a:rPr>
              <a:t>1 million trillion trillion trillion trillion more configurations than chess!</a:t>
            </a:r>
            <a:r>
              <a:rPr lang="en-US" sz="1200" kern="1200" dirty="0" smtClean="0">
                <a:solidFill>
                  <a:schemeClr val="tx1"/>
                </a:solidFill>
                <a:effectLst/>
                <a:latin typeface="Times New Roman" pitchFamily="-107" charset="0"/>
                <a:ea typeface="ＭＳ Ｐゴシック" charset="-128"/>
                <a:cs typeface="ＭＳ Ｐゴシック" charset="-128"/>
              </a:rPr>
              <a:t> That is a lot more</a:t>
            </a:r>
            <a:r>
              <a:rPr lang="en-US" sz="1200" kern="1200" dirty="0" smtClean="0">
                <a:solidFill>
                  <a:schemeClr val="tx1"/>
                </a:solidFill>
                <a:effectLst/>
                <a:latin typeface="Times New Roman" pitchFamily="-107" charset="0"/>
                <a:ea typeface="ＭＳ Ｐゴシック" charset="-128"/>
                <a:cs typeface="ＭＳ Ｐゴシック" charset="-128"/>
              </a:rPr>
              <a:t>.</a:t>
            </a: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atoms in the universe</a:t>
            </a:r>
            <a:r>
              <a:rPr lang="en-US" sz="1200" kern="1200" baseline="0" dirty="0" smtClean="0">
                <a:solidFill>
                  <a:schemeClr val="tx1"/>
                </a:solidFill>
                <a:effectLst/>
                <a:latin typeface="Times New Roman" pitchFamily="-107" charset="0"/>
                <a:ea typeface="ＭＳ Ｐゴシック" charset="-128"/>
                <a:cs typeface="ＭＳ Ｐゴシック" charset="-128"/>
              </a:rPr>
              <a:t> is about 10^80.</a:t>
            </a:r>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b="1" kern="1200" dirty="0" smtClean="0">
                <a:solidFill>
                  <a:schemeClr val="tx1"/>
                </a:solidFill>
                <a:effectLst/>
                <a:latin typeface="Times New Roman" pitchFamily="-107" charset="0"/>
                <a:ea typeface="ＭＳ Ｐゴシック" charset="-128"/>
                <a:cs typeface="ＭＳ Ｐゴシック" charset="-128"/>
              </a:rPr>
              <a:t>Chess is more like </a:t>
            </a:r>
            <a:r>
              <a:rPr lang="en-US" sz="1200" b="1" kern="1200" dirty="0" err="1" smtClean="0">
                <a:solidFill>
                  <a:schemeClr val="tx1"/>
                </a:solidFill>
                <a:effectLst/>
                <a:latin typeface="Times New Roman" pitchFamily="-107" charset="0"/>
                <a:ea typeface="ＭＳ Ｐゴシック" charset="-128"/>
                <a:cs typeface="ＭＳ Ｐゴシック" charset="-128"/>
              </a:rPr>
              <a:t>emphasising</a:t>
            </a:r>
            <a:r>
              <a:rPr lang="en-US" sz="1200" b="1" kern="1200" dirty="0" smtClean="0">
                <a:solidFill>
                  <a:schemeClr val="tx1"/>
                </a:solidFill>
                <a:effectLst/>
                <a:latin typeface="Times New Roman" pitchFamily="-107" charset="0"/>
                <a:ea typeface="ＭＳ Ｐゴシック" charset="-128"/>
                <a:cs typeface="ＭＳ Ｐゴシック" charset="-128"/>
              </a:rPr>
              <a:t> in short-term profits while Go is more like long-term planning. Chess is more like a single battle while Go is like a multi-front war.</a:t>
            </a:r>
            <a:endParaRPr lang="en-US" sz="1200" kern="1200" dirty="0" smtClean="0">
              <a:solidFill>
                <a:schemeClr val="tx1"/>
              </a:solidFill>
              <a:effectLst/>
              <a:latin typeface="Times New Roman" pitchFamily="-107" charset="0"/>
              <a:ea typeface="ＭＳ Ｐゴシック" charset="-128"/>
              <a:cs typeface="ＭＳ Ｐゴシック" charset="-128"/>
            </a:endParaRPr>
          </a:p>
          <a:p>
            <a:r>
              <a:rPr lang="en-US" dirty="0" smtClean="0"/>
              <a:t/>
            </a:r>
            <a:br>
              <a:rPr lang="en-US" dirty="0" smtClean="0"/>
            </a:br>
            <a:r>
              <a:rPr lang="en-US" dirty="0" smtClean="0"/>
              <a:t>https://</a:t>
            </a:r>
            <a:r>
              <a:rPr lang="en-US" dirty="0" err="1" smtClean="0"/>
              <a:t>www.quora.com</a:t>
            </a:r>
            <a:r>
              <a:rPr lang="en-US" dirty="0" smtClean="0"/>
              <a:t>/How-does-the-complexity-of-Go-compare-with-Chess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a:t>
            </a:fld>
            <a:endParaRPr lang="en-US"/>
          </a:p>
        </p:txBody>
      </p:sp>
    </p:spTree>
    <p:extLst>
      <p:ext uri="{BB962C8B-B14F-4D97-AF65-F5344CB8AC3E}">
        <p14:creationId xmlns:p14="http://schemas.microsoft.com/office/powerpoint/2010/main" val="1133723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2BC9DE4-DB3B-4D86-AF16-5A0E6427DA3F}" type="slidenum">
              <a:rPr lang="en-US" smtClean="0"/>
              <a:pPr/>
              <a:t>55</a:t>
            </a:fld>
            <a:endParaRPr lang="en-US"/>
          </a:p>
        </p:txBody>
      </p:sp>
      <p:sp>
        <p:nvSpPr>
          <p:cNvPr id="52227" name="Rectangle 2"/>
          <p:cNvSpPr>
            <a:spLocks noGrp="1" noRot="1" noChangeAspect="1" noChangeArrowheads="1" noTextEdit="1"/>
          </p:cNvSpPr>
          <p:nvPr>
            <p:ph type="sldImg"/>
          </p:nvPr>
        </p:nvSpPr>
        <p:spPr>
          <a:xfrm>
            <a:off x="1254125" y="719138"/>
            <a:ext cx="4794250" cy="3595687"/>
          </a:xfrm>
          <a:ln/>
        </p:spPr>
      </p:sp>
      <p:sp>
        <p:nvSpPr>
          <p:cNvPr id="5222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777171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26EECBF-BCF5-4B15-98C1-6FD0585124AD}" type="slidenum">
              <a:rPr lang="en-US" altLang="en-US" sz="2400"/>
              <a:pPr eaLnBrk="1" hangingPunct="1">
                <a:spcBef>
                  <a:spcPct val="0"/>
                </a:spcBef>
              </a:pPr>
              <a:t>56</a:t>
            </a:fld>
            <a:endParaRPr lang="en-US" altLang="en-US" sz="24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57955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87B7BE1-0381-494B-8CA4-37556A4F8B18}" type="slidenum">
              <a:rPr lang="en-US" altLang="en-US" sz="2400"/>
              <a:pPr eaLnBrk="1" hangingPunct="1">
                <a:spcBef>
                  <a:spcPct val="0"/>
                </a:spcBef>
              </a:pPr>
              <a:t>57</a:t>
            </a:fld>
            <a:endParaRPr lang="en-US" altLang="en-US" sz="24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135880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0925C64-7E55-4CCC-8D43-08151491EDC9}" type="slidenum">
              <a:rPr lang="en-US" altLang="en-US" sz="2400"/>
              <a:pPr eaLnBrk="1" hangingPunct="1">
                <a:spcBef>
                  <a:spcPct val="0"/>
                </a:spcBef>
              </a:pPr>
              <a:t>58</a:t>
            </a:fld>
            <a:endParaRPr lang="en-US" altLang="en-US" sz="24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958605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1D0BE98-31BC-43AC-B647-4EEFED6F161F}" type="slidenum">
              <a:rPr lang="en-US" altLang="en-US" sz="2400"/>
              <a:pPr eaLnBrk="1" hangingPunct="1">
                <a:spcBef>
                  <a:spcPct val="0"/>
                </a:spcBef>
              </a:pPr>
              <a:t>59</a:t>
            </a:fld>
            <a:endParaRPr lang="en-US" altLang="en-US" sz="24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782389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1551D7-4D2E-49A1-BE43-0D572FC1AF6F}" type="slidenum">
              <a:rPr lang="en-US" altLang="en-US" sz="2400"/>
              <a:pPr eaLnBrk="1" hangingPunct="1">
                <a:spcBef>
                  <a:spcPct val="0"/>
                </a:spcBef>
              </a:pPr>
              <a:t>60</a:t>
            </a:fld>
            <a:endParaRPr lang="en-US" altLang="en-US" sz="24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09650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741630-3970-447F-BD3A-0B4CCB7827C4}" type="slidenum">
              <a:rPr lang="en-US" altLang="en-US" sz="2400"/>
              <a:pPr eaLnBrk="1" hangingPunct="1">
                <a:spcBef>
                  <a:spcPct val="0"/>
                </a:spcBef>
              </a:pPr>
              <a:t>61</a:t>
            </a:fld>
            <a:endParaRPr lang="en-US" altLang="en-US" sz="24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6392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4D837F1-6869-46BF-A742-58365FEF0CC0}" type="slidenum">
              <a:rPr lang="en-US" altLang="en-US" sz="2400"/>
              <a:pPr eaLnBrk="1" hangingPunct="1">
                <a:spcBef>
                  <a:spcPct val="0"/>
                </a:spcBef>
              </a:pPr>
              <a:t>62</a:t>
            </a:fld>
            <a:endParaRPr lang="en-US" altLang="en-US" sz="24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36389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C61F354A-076C-4598-B819-7E88621B1F98}" type="slidenum">
              <a:rPr lang="en-US" altLang="en-US" sz="2400"/>
              <a:pPr eaLnBrk="1" hangingPunct="1">
                <a:spcBef>
                  <a:spcPct val="0"/>
                </a:spcBef>
              </a:pPr>
              <a:t>63</a:t>
            </a:fld>
            <a:endParaRPr lang="en-US" altLang="en-US" sz="24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849322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A2B109A-3827-46F4-AC63-EB5BD59B2F74}" type="slidenum">
              <a:rPr lang="en-US" altLang="en-US" sz="2400"/>
              <a:pPr eaLnBrk="1" hangingPunct="1">
                <a:spcBef>
                  <a:spcPct val="0"/>
                </a:spcBef>
              </a:pPr>
              <a:t>64</a:t>
            </a:fld>
            <a:endParaRPr lang="en-US" altLang="en-US" sz="24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1392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A9F5882-35EF-42FE-B705-597D992B33F3}" type="slidenum">
              <a:rPr lang="en-US" smtClean="0"/>
              <a:pPr/>
              <a:t>6</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56366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DD54B67-D456-422F-93F6-342543302A9C}" type="slidenum">
              <a:rPr lang="en-US" altLang="en-US" sz="2400"/>
              <a:pPr eaLnBrk="1" hangingPunct="1">
                <a:spcBef>
                  <a:spcPct val="0"/>
                </a:spcBef>
              </a:pPr>
              <a:t>65</a:t>
            </a:fld>
            <a:endParaRPr lang="en-US" altLang="en-US" sz="24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499768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38B590-B700-4EF8-92BF-61B7BF385B5D}" type="slidenum">
              <a:rPr lang="en-US" altLang="en-US" sz="2400"/>
              <a:pPr eaLnBrk="1" hangingPunct="1">
                <a:spcBef>
                  <a:spcPct val="0"/>
                </a:spcBef>
              </a:pPr>
              <a:t>66</a:t>
            </a:fld>
            <a:endParaRPr lang="en-US" altLang="en-US" sz="24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099109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C035C50-144E-4C4D-8325-9C8406311948}" type="slidenum">
              <a:rPr lang="en-US" altLang="en-US" sz="2400"/>
              <a:pPr eaLnBrk="1" hangingPunct="1">
                <a:spcBef>
                  <a:spcPct val="0"/>
                </a:spcBef>
              </a:pPr>
              <a:t>67</a:t>
            </a:fld>
            <a:endParaRPr lang="en-US" altLang="en-US" sz="24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27646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A158E384-C1AF-4BEB-AEB0-C615943611D2}" type="slidenum">
              <a:rPr lang="en-US" altLang="en-US" sz="2400"/>
              <a:pPr eaLnBrk="1" hangingPunct="1">
                <a:spcBef>
                  <a:spcPct val="0"/>
                </a:spcBef>
              </a:pPr>
              <a:t>68</a:t>
            </a:fld>
            <a:endParaRPr lang="en-US" altLang="en-US" sz="24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943073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72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990600" y="768350"/>
            <a:ext cx="5118100"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27980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At</a:t>
            </a:r>
            <a:r>
              <a:rPr lang="en-US" baseline="0" dirty="0" smtClean="0"/>
              <a:t> least 10, or otherwise just rather dead; or just 100, or otherwise rather dead; that’s yet something different than minimax or </a:t>
            </a:r>
            <a:r>
              <a:rPr lang="en-US" baseline="0" dirty="0" err="1" smtClean="0"/>
              <a:t>expectimax</a:t>
            </a:r>
            <a:endParaRPr lang="en-US" baseline="0" dirty="0" smtClean="0"/>
          </a:p>
          <a:p>
            <a:r>
              <a:rPr lang="en-US" baseline="0" dirty="0" smtClean="0"/>
              <a:t>Down arrows = min nodes</a:t>
            </a:r>
          </a:p>
          <a:p>
            <a:r>
              <a:rPr lang="en-US" baseline="0" dirty="0" smtClean="0"/>
              <a:t>Circles = chance nodes.</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74</a:t>
            </a:fld>
            <a:endParaRPr lang="en-US"/>
          </a:p>
        </p:txBody>
      </p:sp>
    </p:spTree>
    <p:extLst>
      <p:ext uri="{BB962C8B-B14F-4D97-AF65-F5344CB8AC3E}">
        <p14:creationId xmlns:p14="http://schemas.microsoft.com/office/powerpoint/2010/main" val="1478402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5E13D75-3764-4B96-AB14-8A910A94CEF9}" type="slidenum">
              <a:rPr lang="en-US" smtClean="0">
                <a:latin typeface="Arial" charset="0"/>
              </a:rPr>
              <a:pPr/>
              <a:t>75</a:t>
            </a:fld>
            <a:endParaRPr lang="en-US" smtClean="0">
              <a:latin typeface="Arial" charset="0"/>
            </a:endParaRPr>
          </a:p>
        </p:txBody>
      </p:sp>
      <p:sp>
        <p:nvSpPr>
          <p:cNvPr id="38915" name="Rectangle 2"/>
          <p:cNvSpPr>
            <a:spLocks noGrp="1" noRot="1" noChangeAspect="1" noChangeArrowheads="1" noTextEdit="1"/>
          </p:cNvSpPr>
          <p:nvPr>
            <p:ph type="sldImg"/>
          </p:nvPr>
        </p:nvSpPr>
        <p:spPr>
          <a:xfrm>
            <a:off x="990600" y="768350"/>
            <a:ext cx="5118100" cy="3838575"/>
          </a:xfrm>
          <a:ln/>
        </p:spPr>
      </p:sp>
      <p:sp>
        <p:nvSpPr>
          <p:cNvPr id="38916" name="Rectangle 3"/>
          <p:cNvSpPr>
            <a:spLocks noGrp="1" noChangeArrowheads="1"/>
          </p:cNvSpPr>
          <p:nvPr>
            <p:ph type="body" idx="1"/>
          </p:nvPr>
        </p:nvSpPr>
        <p:spPr>
          <a:xfrm>
            <a:off x="946150" y="4862513"/>
            <a:ext cx="5207000" cy="4603750"/>
          </a:xfrm>
          <a:noFill/>
          <a:ln/>
        </p:spPr>
        <p:txBody>
          <a:bodyPr/>
          <a:lstStyle/>
          <a:p>
            <a:endParaRPr lang="en-US" dirty="0" smtClean="0">
              <a:latin typeface="Arial" charset="0"/>
            </a:endParaRPr>
          </a:p>
        </p:txBody>
      </p:sp>
    </p:spTree>
    <p:extLst>
      <p:ext uri="{BB962C8B-B14F-4D97-AF65-F5344CB8AC3E}">
        <p14:creationId xmlns:p14="http://schemas.microsoft.com/office/powerpoint/2010/main" val="215058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990600" y="768350"/>
            <a:ext cx="5118100" cy="3838575"/>
          </a:xfrm>
          <a:ln/>
        </p:spPr>
      </p:sp>
      <p:sp>
        <p:nvSpPr>
          <p:cNvPr id="60419" name="Notes Placeholder 2"/>
          <p:cNvSpPr>
            <a:spLocks noGrp="1"/>
          </p:cNvSpPr>
          <p:nvPr>
            <p:ph type="body" idx="1"/>
          </p:nvPr>
        </p:nvSpPr>
        <p:spPr>
          <a:noFill/>
          <a:ln/>
        </p:spPr>
        <p:txBody>
          <a:bodyPr/>
          <a:lstStyle/>
          <a:p>
            <a:r>
              <a:rPr lang="en-US" dirty="0" smtClean="0">
                <a:latin typeface="Arial" charset="0"/>
              </a:rPr>
              <a:t>Max is</a:t>
            </a:r>
            <a:r>
              <a:rPr lang="en-US" baseline="0" dirty="0" smtClean="0">
                <a:latin typeface="Arial" charset="0"/>
              </a:rPr>
              <a:t> just like before.  </a:t>
            </a:r>
            <a:r>
              <a:rPr lang="en-US" baseline="0" dirty="0" err="1" smtClean="0">
                <a:latin typeface="Arial" charset="0"/>
              </a:rPr>
              <a:t>Exp</a:t>
            </a:r>
            <a:r>
              <a:rPr lang="en-US" baseline="0" dirty="0" smtClean="0">
                <a:latin typeface="Arial" charset="0"/>
              </a:rPr>
              <a:t> is the expectation of what will happen next.</a:t>
            </a:r>
          </a:p>
          <a:p>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76</a:t>
            </a:fld>
            <a:endParaRPr lang="en-US" smtClean="0">
              <a:latin typeface="Arial" charset="0"/>
            </a:endParaRPr>
          </a:p>
        </p:txBody>
      </p:sp>
    </p:spTree>
    <p:extLst>
      <p:ext uri="{BB962C8B-B14F-4D97-AF65-F5344CB8AC3E}">
        <p14:creationId xmlns:p14="http://schemas.microsoft.com/office/powerpoint/2010/main" val="1242113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Here imagine that all children are equally likely.</a:t>
            </a:r>
          </a:p>
          <a:p>
            <a:r>
              <a:rPr lang="en-US" dirty="0" smtClean="0"/>
              <a:t>8 </a:t>
            </a:r>
            <a:r>
              <a:rPr lang="mr-IN" dirty="0" smtClean="0"/>
              <a:t>…</a:t>
            </a:r>
            <a:r>
              <a:rPr lang="en-US" dirty="0" smtClean="0"/>
              <a:t> 4 </a:t>
            </a:r>
            <a:r>
              <a:rPr lang="mr-IN" dirty="0" smtClean="0"/>
              <a:t>…</a:t>
            </a:r>
            <a:r>
              <a:rPr lang="en-US" dirty="0" smtClean="0"/>
              <a:t>. 7</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78</a:t>
            </a:fld>
            <a:endParaRPr lang="en-US"/>
          </a:p>
        </p:txBody>
      </p:sp>
    </p:spTree>
    <p:extLst>
      <p:ext uri="{BB962C8B-B14F-4D97-AF65-F5344CB8AC3E}">
        <p14:creationId xmlns:p14="http://schemas.microsoft.com/office/powerpoint/2010/main" val="5702628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In</a:t>
            </a:r>
            <a:r>
              <a:rPr lang="en-US" baseline="0" dirty="0" smtClean="0"/>
              <a:t> Minimax we were done, since 2 would always be less than 3.</a:t>
            </a:r>
          </a:p>
          <a:p>
            <a:r>
              <a:rPr lang="en-US" baseline="0" dirty="0" smtClean="0"/>
              <a:t>Here the average of 3, 12 and 9 = 8.</a:t>
            </a:r>
          </a:p>
          <a:p>
            <a:r>
              <a:rPr lang="en-US" baseline="0" dirty="0" smtClean="0"/>
              <a:t>Can the average be less than 2 on the middle node?  YES!!!  Much harder to prune.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79</a:t>
            </a:fld>
            <a:endParaRPr lang="en-US"/>
          </a:p>
        </p:txBody>
      </p:sp>
    </p:spTree>
    <p:extLst>
      <p:ext uri="{BB962C8B-B14F-4D97-AF65-F5344CB8AC3E}">
        <p14:creationId xmlns:p14="http://schemas.microsoft.com/office/powerpoint/2010/main" val="113814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=-CbyAk3Sn9I</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9</a:t>
            </a:fld>
            <a:endParaRPr lang="en-US"/>
          </a:p>
        </p:txBody>
      </p:sp>
    </p:spTree>
    <p:extLst>
      <p:ext uri="{BB962C8B-B14F-4D97-AF65-F5344CB8AC3E}">
        <p14:creationId xmlns:p14="http://schemas.microsoft.com/office/powerpoint/2010/main" val="13034537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990600" y="768350"/>
            <a:ext cx="5118100" cy="3838575"/>
          </a:xfrm>
          <a:ln/>
        </p:spPr>
      </p:sp>
      <p:sp>
        <p:nvSpPr>
          <p:cNvPr id="39939" name="Notes Placeholder 2"/>
          <p:cNvSpPr>
            <a:spLocks noGrp="1"/>
          </p:cNvSpPr>
          <p:nvPr>
            <p:ph type="body" idx="1"/>
          </p:nvPr>
        </p:nvSpPr>
        <p:spPr>
          <a:noFill/>
          <a:ln/>
        </p:spPr>
        <p:txBody>
          <a:bodyPr/>
          <a:lstStyle/>
          <a:p>
            <a:r>
              <a:rPr lang="en-US" dirty="0" smtClean="0">
                <a:latin typeface="Arial" charset="0"/>
              </a:rPr>
              <a:t>Let’s image they are actually random ghosts.  2 layers</a:t>
            </a:r>
            <a:r>
              <a:rPr lang="en-US" baseline="0" dirty="0" smtClean="0">
                <a:latin typeface="Arial" charset="0"/>
              </a:rPr>
              <a:t> of random ghost actions.</a:t>
            </a:r>
          </a:p>
          <a:p>
            <a:r>
              <a:rPr lang="en-US" baseline="0" dirty="0" smtClean="0">
                <a:latin typeface="Arial" charset="0"/>
              </a:rPr>
              <a:t>At the actual end of the game, we have the score.  But we can’t do that so we have to cut the process off.</a:t>
            </a:r>
          </a:p>
          <a:p>
            <a:r>
              <a:rPr lang="en-US" baseline="0" dirty="0" smtClean="0">
                <a:latin typeface="Arial" charset="0"/>
              </a:rPr>
              <a:t>So we need some way of evaluating the </a:t>
            </a:r>
            <a:endParaRPr lang="en-US" dirty="0" smtClean="0">
              <a:latin typeface="Arial" charset="0"/>
            </a:endParaRPr>
          </a:p>
        </p:txBody>
      </p:sp>
      <p:sp>
        <p:nvSpPr>
          <p:cNvPr id="39940" name="Slide Number Placeholder 3"/>
          <p:cNvSpPr>
            <a:spLocks noGrp="1"/>
          </p:cNvSpPr>
          <p:nvPr>
            <p:ph type="sldNum" sz="quarter" idx="5"/>
          </p:nvPr>
        </p:nvSpPr>
        <p:spPr>
          <a:noFill/>
        </p:spPr>
        <p:txBody>
          <a:bodyPr/>
          <a:lstStyle/>
          <a:p>
            <a:fld id="{9B419C55-7AEA-4EB9-BA9F-F72D46856111}" type="slidenum">
              <a:rPr lang="en-US" smtClean="0">
                <a:latin typeface="Arial" charset="0"/>
              </a:rPr>
              <a:pPr/>
              <a:t>80</a:t>
            </a:fld>
            <a:endParaRPr lang="en-US" smtClean="0">
              <a:latin typeface="Arial" charset="0"/>
            </a:endParaRPr>
          </a:p>
        </p:txBody>
      </p:sp>
    </p:spTree>
    <p:extLst>
      <p:ext uri="{BB962C8B-B14F-4D97-AF65-F5344CB8AC3E}">
        <p14:creationId xmlns:p14="http://schemas.microsoft.com/office/powerpoint/2010/main" val="2078924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In general, we will be computing</a:t>
            </a:r>
            <a:r>
              <a:rPr lang="en-US" baseline="0" dirty="0" smtClean="0"/>
              <a:t> probabilities.  As we get more evidence the probabilities will change.  We will look at Probabilistic Inference later in this course.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82</a:t>
            </a:fld>
            <a:endParaRPr lang="en-US"/>
          </a:p>
        </p:txBody>
      </p:sp>
    </p:spTree>
    <p:extLst>
      <p:ext uri="{BB962C8B-B14F-4D97-AF65-F5344CB8AC3E}">
        <p14:creationId xmlns:p14="http://schemas.microsoft.com/office/powerpoint/2010/main" val="824322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990600" y="768350"/>
            <a:ext cx="5118100" cy="3838575"/>
          </a:xfrm>
          <a:ln/>
        </p:spPr>
      </p:sp>
      <p:sp>
        <p:nvSpPr>
          <p:cNvPr id="40963" name="Notes Placeholder 2"/>
          <p:cNvSpPr>
            <a:spLocks noGrp="1"/>
          </p:cNvSpPr>
          <p:nvPr>
            <p:ph type="body" idx="1"/>
          </p:nvPr>
        </p:nvSpPr>
        <p:spPr>
          <a:noFill/>
          <a:ln/>
        </p:spPr>
        <p:txBody>
          <a:bodyPr/>
          <a:lstStyle/>
          <a:p>
            <a:endParaRPr lang="en-US" smtClean="0">
              <a:latin typeface="Arial" charset="0"/>
            </a:endParaRPr>
          </a:p>
        </p:txBody>
      </p:sp>
      <p:sp>
        <p:nvSpPr>
          <p:cNvPr id="40964" name="Slide Number Placeholder 3"/>
          <p:cNvSpPr>
            <a:spLocks noGrp="1"/>
          </p:cNvSpPr>
          <p:nvPr>
            <p:ph type="sldNum" sz="quarter" idx="5"/>
          </p:nvPr>
        </p:nvSpPr>
        <p:spPr>
          <a:noFill/>
        </p:spPr>
        <p:txBody>
          <a:bodyPr/>
          <a:lstStyle/>
          <a:p>
            <a:fld id="{736832FB-2179-4C80-8AB1-E690711A109F}" type="slidenum">
              <a:rPr lang="en-US" smtClean="0">
                <a:latin typeface="Arial" charset="0"/>
              </a:rPr>
              <a:pPr/>
              <a:t>83</a:t>
            </a:fld>
            <a:endParaRPr lang="en-US" smtClean="0">
              <a:latin typeface="Arial" charset="0"/>
            </a:endParaRPr>
          </a:p>
        </p:txBody>
      </p:sp>
    </p:spTree>
    <p:extLst>
      <p:ext uri="{BB962C8B-B14F-4D97-AF65-F5344CB8AC3E}">
        <p14:creationId xmlns:p14="http://schemas.microsoft.com/office/powerpoint/2010/main" val="689178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Where</a:t>
            </a:r>
            <a:r>
              <a:rPr lang="en-US" baseline="0" dirty="0" smtClean="0"/>
              <a:t> do the probabilities come from?  For today, they come from the probability fairy. They are given by the problem definition.  Later we will look at how to compute them.</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84</a:t>
            </a:fld>
            <a:endParaRPr lang="en-US"/>
          </a:p>
        </p:txBody>
      </p:sp>
    </p:spTree>
    <p:extLst>
      <p:ext uri="{BB962C8B-B14F-4D97-AF65-F5344CB8AC3E}">
        <p14:creationId xmlns:p14="http://schemas.microsoft.com/office/powerpoint/2010/main" val="249593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mr-IN" dirty="0" smtClean="0"/>
              <a:t>…</a:t>
            </a:r>
            <a:r>
              <a:rPr lang="en-US" dirty="0" smtClean="0"/>
              <a:t>Except, what if your opponent simulates you?  You can get into this crazy recursive trees. If you go too far down the computation then</a:t>
            </a:r>
          </a:p>
          <a:p>
            <a:r>
              <a:rPr lang="en-US" dirty="0" smtClean="0"/>
              <a:t>That</a:t>
            </a:r>
            <a:r>
              <a:rPr lang="en-US" baseline="0" dirty="0" smtClean="0"/>
              <a:t> only really works out for minimax.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86</a:t>
            </a:fld>
            <a:endParaRPr lang="en-US"/>
          </a:p>
        </p:txBody>
      </p:sp>
    </p:spTree>
    <p:extLst>
      <p:ext uri="{BB962C8B-B14F-4D97-AF65-F5344CB8AC3E}">
        <p14:creationId xmlns:p14="http://schemas.microsoft.com/office/powerpoint/2010/main" val="860152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4E85BB2-29B2-497D-B377-09C1EC678A88}" type="slidenum">
              <a:rPr lang="en-US" smtClean="0">
                <a:latin typeface="Arial" charset="0"/>
              </a:rPr>
              <a:pPr/>
              <a:t>87</a:t>
            </a:fld>
            <a:endParaRPr lang="en-US" smtClean="0">
              <a:latin typeface="Arial" charset="0"/>
            </a:endParaRPr>
          </a:p>
        </p:txBody>
      </p:sp>
      <p:sp>
        <p:nvSpPr>
          <p:cNvPr id="44035" name="Rectangle 2"/>
          <p:cNvSpPr>
            <a:spLocks noGrp="1" noRot="1" noChangeAspect="1" noChangeArrowheads="1" noTextEdit="1"/>
          </p:cNvSpPr>
          <p:nvPr>
            <p:ph type="sldImg"/>
          </p:nvPr>
        </p:nvSpPr>
        <p:spPr>
          <a:xfrm>
            <a:off x="990600" y="768350"/>
            <a:ext cx="5118100" cy="3838575"/>
          </a:xfrm>
          <a:ln/>
        </p:spPr>
      </p:sp>
      <p:sp>
        <p:nvSpPr>
          <p:cNvPr id="44036" name="Rectangle 3"/>
          <p:cNvSpPr>
            <a:spLocks noGrp="1" noChangeArrowheads="1"/>
          </p:cNvSpPr>
          <p:nvPr>
            <p:ph type="body" idx="1"/>
          </p:nvPr>
        </p:nvSpPr>
        <p:spPr>
          <a:xfrm>
            <a:off x="946150" y="4862513"/>
            <a:ext cx="5207000" cy="4603750"/>
          </a:xfrm>
          <a:noFill/>
          <a:ln/>
        </p:spPr>
        <p:txBody>
          <a:bodyPr/>
          <a:lstStyle/>
          <a:p>
            <a:endParaRPr lang="en-US" smtClean="0">
              <a:latin typeface="Arial" charset="0"/>
            </a:endParaRPr>
          </a:p>
        </p:txBody>
      </p:sp>
    </p:spTree>
    <p:extLst>
      <p:ext uri="{BB962C8B-B14F-4D97-AF65-F5344CB8AC3E}">
        <p14:creationId xmlns:p14="http://schemas.microsoft.com/office/powerpoint/2010/main" val="760709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8C3337F-E14C-4722-B064-8328E1374C64}" type="slidenum">
              <a:rPr lang="en-US" smtClean="0">
                <a:latin typeface="Arial" charset="0"/>
              </a:rPr>
              <a:pPr/>
              <a:t>88</a:t>
            </a:fld>
            <a:endParaRPr lang="en-US" smtClean="0">
              <a:latin typeface="Arial" charset="0"/>
            </a:endParaRPr>
          </a:p>
        </p:txBody>
      </p:sp>
      <p:sp>
        <p:nvSpPr>
          <p:cNvPr id="43011" name="Rectangle 2"/>
          <p:cNvSpPr>
            <a:spLocks noGrp="1" noRot="1" noChangeAspect="1" noChangeArrowheads="1" noTextEdit="1"/>
          </p:cNvSpPr>
          <p:nvPr>
            <p:ph type="sldImg"/>
          </p:nvPr>
        </p:nvSpPr>
        <p:spPr>
          <a:xfrm>
            <a:off x="990600" y="768350"/>
            <a:ext cx="5118100" cy="3838575"/>
          </a:xfrm>
          <a:ln/>
        </p:spPr>
      </p:sp>
      <p:sp>
        <p:nvSpPr>
          <p:cNvPr id="43012" name="Rectangle 3"/>
          <p:cNvSpPr>
            <a:spLocks noGrp="1" noChangeArrowheads="1"/>
          </p:cNvSpPr>
          <p:nvPr>
            <p:ph type="body" idx="1"/>
          </p:nvPr>
        </p:nvSpPr>
        <p:spPr>
          <a:xfrm>
            <a:off x="946150" y="4862513"/>
            <a:ext cx="5207000" cy="4603750"/>
          </a:xfrm>
          <a:noFill/>
          <a:ln/>
        </p:spPr>
        <p:txBody>
          <a:bodyPr/>
          <a:lstStyle/>
          <a:p>
            <a:r>
              <a:rPr lang="en-US" dirty="0" smtClean="0">
                <a:latin typeface="Arial" charset="0"/>
              </a:rPr>
              <a:t>I move, you move.</a:t>
            </a:r>
            <a:r>
              <a:rPr lang="en-US" baseline="0" dirty="0" smtClean="0">
                <a:latin typeface="Arial" charset="0"/>
              </a:rPr>
              <a:t>  Each tie, we roll some dice.  This is an </a:t>
            </a:r>
            <a:r>
              <a:rPr lang="en-US" b="1" baseline="0" dirty="0" err="1" smtClean="0">
                <a:latin typeface="Arial" charset="0"/>
              </a:rPr>
              <a:t>expectimenimax</a:t>
            </a:r>
            <a:r>
              <a:rPr lang="en-US" baseline="0" dirty="0" smtClean="0">
                <a:latin typeface="Arial" charset="0"/>
              </a:rPr>
              <a:t> tree. </a:t>
            </a:r>
            <a:endParaRPr lang="en-US" dirty="0" smtClean="0">
              <a:latin typeface="Arial" charset="0"/>
            </a:endParaRPr>
          </a:p>
          <a:p>
            <a:r>
              <a:rPr lang="en-US" dirty="0" smtClean="0">
                <a:latin typeface="Arial" charset="0"/>
              </a:rPr>
              <a:t>If it’s terminal or we reached our depth limit, return utility.</a:t>
            </a:r>
          </a:p>
          <a:p>
            <a:endParaRPr lang="en-US" dirty="0" smtClean="0">
              <a:latin typeface="Arial" charset="0"/>
            </a:endParaRPr>
          </a:p>
        </p:txBody>
      </p:sp>
    </p:spTree>
    <p:extLst>
      <p:ext uri="{BB962C8B-B14F-4D97-AF65-F5344CB8AC3E}">
        <p14:creationId xmlns:p14="http://schemas.microsoft.com/office/powerpoint/2010/main" val="580616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Everything in minimax</a:t>
            </a:r>
            <a:r>
              <a:rPr lang="en-US" baseline="0" dirty="0" smtClean="0"/>
              <a:t> and </a:t>
            </a:r>
            <a:r>
              <a:rPr lang="en-US" baseline="0" dirty="0" err="1" smtClean="0"/>
              <a:t>expectimax</a:t>
            </a:r>
            <a:r>
              <a:rPr lang="en-US" baseline="0" dirty="0" smtClean="0"/>
              <a:t> has referenced the notion of </a:t>
            </a:r>
            <a:r>
              <a:rPr lang="en-US" baseline="0" dirty="0" err="1" smtClean="0"/>
              <a:t>Utilties</a:t>
            </a:r>
            <a:r>
              <a:rPr lang="en-US" baseline="0" dirty="0" smtClean="0"/>
              <a:t>.  The idea that there are values that you can go around either maximizing or minimizing or taking the average of.  </a:t>
            </a:r>
          </a:p>
          <a:p>
            <a:r>
              <a:rPr lang="en-US" baseline="0" dirty="0" smtClean="0"/>
              <a:t>What are these numbers?  Where do they come from?  How do we even know that they exist?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89</a:t>
            </a:fld>
            <a:endParaRPr lang="en-US"/>
          </a:p>
        </p:txBody>
      </p:sp>
    </p:spTree>
    <p:extLst>
      <p:ext uri="{BB962C8B-B14F-4D97-AF65-F5344CB8AC3E}">
        <p14:creationId xmlns:p14="http://schemas.microsoft.com/office/powerpoint/2010/main" val="8411554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If we have utilities,</a:t>
            </a:r>
            <a:r>
              <a:rPr lang="en-US" baseline="0" dirty="0" smtClean="0"/>
              <a:t> why should we ever average them?</a:t>
            </a:r>
          </a:p>
          <a:p>
            <a:r>
              <a:rPr lang="en-US" baseline="0" dirty="0" smtClean="0"/>
              <a:t>The answer is vampire bunnies.  Worst case reasoning only works if your model is able to assign very low probabilities to very bad events.  You need probabilistic reasoning and averages.  </a:t>
            </a:r>
          </a:p>
          <a:p>
            <a:r>
              <a:rPr lang="en-US" baseline="0" dirty="0" smtClean="0"/>
              <a:t>This is going to lead us down the path of probabilistic reasoning. </a:t>
            </a:r>
          </a:p>
          <a:p>
            <a:endParaRPr lang="en-US" dirty="0" smtClean="0"/>
          </a:p>
          <a:p>
            <a:r>
              <a:rPr lang="en-US" dirty="0" smtClean="0"/>
              <a:t>Are humans</a:t>
            </a:r>
            <a:r>
              <a:rPr lang="en-US" baseline="0" dirty="0" smtClean="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90</a:t>
            </a:fld>
            <a:endParaRPr lang="en-US"/>
          </a:p>
        </p:txBody>
      </p:sp>
    </p:spTree>
    <p:extLst>
      <p:ext uri="{BB962C8B-B14F-4D97-AF65-F5344CB8AC3E}">
        <p14:creationId xmlns:p14="http://schemas.microsoft.com/office/powerpoint/2010/main" val="2056823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Minimax is really about the</a:t>
            </a:r>
            <a:r>
              <a:rPr lang="en-US" baseline="0" dirty="0" smtClean="0"/>
              <a:t> ordering of the states.  </a:t>
            </a:r>
          </a:p>
          <a:p>
            <a:r>
              <a:rPr lang="en-US" baseline="0" dirty="0" smtClean="0"/>
              <a:t>IN </a:t>
            </a:r>
            <a:r>
              <a:rPr lang="en-US" baseline="0" dirty="0" err="1" smtClean="0"/>
              <a:t>expectiax</a:t>
            </a:r>
            <a:r>
              <a:rPr lang="en-US" baseline="0" dirty="0" smtClean="0"/>
              <a:t>, the right tree would give me average of 20 and 25, so I would take the right branch.  What about in the right tree?  That would give me 800 and 650, so I would take the left branch.</a:t>
            </a:r>
          </a:p>
          <a:p>
            <a:r>
              <a:rPr lang="en-US" baseline="0" dirty="0" smtClean="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91</a:t>
            </a:fld>
            <a:endParaRPr lang="en-US"/>
          </a:p>
        </p:txBody>
      </p:sp>
    </p:spTree>
    <p:extLst>
      <p:ext uri="{BB962C8B-B14F-4D97-AF65-F5344CB8AC3E}">
        <p14:creationId xmlns:p14="http://schemas.microsoft.com/office/powerpoint/2010/main" val="228867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DFF7836-52EF-4AD5-B83C-5724F65ECF12}" type="slidenum">
              <a:rPr lang="en-US"/>
              <a:pPr/>
              <a:t>10</a:t>
            </a:fld>
            <a:endParaRPr lang="en-US"/>
          </a:p>
        </p:txBody>
      </p:sp>
      <p:sp>
        <p:nvSpPr>
          <p:cNvPr id="67587" name="Rectangle 2"/>
          <p:cNvSpPr>
            <a:spLocks noGrp="1" noRot="1" noChangeAspect="1" noChangeArrowheads="1" noTextEdit="1"/>
          </p:cNvSpPr>
          <p:nvPr>
            <p:ph type="sldImg"/>
          </p:nvPr>
        </p:nvSpPr>
        <p:spPr>
          <a:xfrm>
            <a:off x="1254125" y="719138"/>
            <a:ext cx="4794250" cy="3595687"/>
          </a:xfrm>
          <a:ln/>
        </p:spPr>
      </p:sp>
      <p:sp>
        <p:nvSpPr>
          <p:cNvPr id="6758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4367044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990600" y="768350"/>
            <a:ext cx="5118100" cy="3838575"/>
          </a:xfrm>
          <a:ln/>
        </p:spPr>
      </p:sp>
      <p:sp>
        <p:nvSpPr>
          <p:cNvPr id="45059" name="Notes Placeholder 2"/>
          <p:cNvSpPr>
            <a:spLocks noGrp="1"/>
          </p:cNvSpPr>
          <p:nvPr>
            <p:ph type="body" idx="1"/>
          </p:nvPr>
        </p:nvSpPr>
        <p:spPr>
          <a:noFill/>
          <a:ln/>
        </p:spPr>
        <p:txBody>
          <a:bodyPr/>
          <a:lstStyle/>
          <a:p>
            <a:r>
              <a:rPr lang="en-US" dirty="0" smtClean="0">
                <a:latin typeface="Arial" charset="0"/>
              </a:rPr>
              <a:t>The robot has to</a:t>
            </a:r>
            <a:r>
              <a:rPr lang="en-US" baseline="0" dirty="0" smtClean="0">
                <a:latin typeface="Arial" charset="0"/>
              </a:rPr>
              <a:t> choose not only between utilities, but also uncertain outcomes. </a:t>
            </a:r>
            <a:endParaRPr lang="en-US" dirty="0" smtClean="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93</a:t>
            </a:fld>
            <a:endParaRPr lang="en-US" smtClean="0">
              <a:latin typeface="Arial" charset="0"/>
            </a:endParaRPr>
          </a:p>
        </p:txBody>
      </p:sp>
    </p:spTree>
    <p:extLst>
      <p:ext uri="{BB962C8B-B14F-4D97-AF65-F5344CB8AC3E}">
        <p14:creationId xmlns:p14="http://schemas.microsoft.com/office/powerpoint/2010/main" val="1691683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 prize</a:t>
            </a:r>
            <a:r>
              <a:rPr lang="en-US" baseline="0" dirty="0" smtClean="0"/>
              <a:t> is a given outcome. </a:t>
            </a:r>
          </a:p>
          <a:p>
            <a:r>
              <a:rPr lang="en-US" baseline="0" dirty="0" smtClean="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94</a:t>
            </a:fld>
            <a:endParaRPr lang="en-US"/>
          </a:p>
        </p:txBody>
      </p:sp>
    </p:spTree>
    <p:extLst>
      <p:ext uri="{BB962C8B-B14F-4D97-AF65-F5344CB8AC3E}">
        <p14:creationId xmlns:p14="http://schemas.microsoft.com/office/powerpoint/2010/main" val="1261832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Are there good preferences and bad preferences?  What do we</a:t>
            </a:r>
            <a:r>
              <a:rPr lang="en-US" baseline="0" dirty="0" smtClean="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95</a:t>
            </a:fld>
            <a:endParaRPr lang="en-US"/>
          </a:p>
        </p:txBody>
      </p:sp>
    </p:spTree>
    <p:extLst>
      <p:ext uri="{BB962C8B-B14F-4D97-AF65-F5344CB8AC3E}">
        <p14:creationId xmlns:p14="http://schemas.microsoft.com/office/powerpoint/2010/main" val="10838679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990600" y="768350"/>
            <a:ext cx="5118100" cy="3838575"/>
          </a:xfrm>
          <a:ln/>
        </p:spPr>
      </p:sp>
      <p:sp>
        <p:nvSpPr>
          <p:cNvPr id="46083" name="Notes Placeholder 2"/>
          <p:cNvSpPr>
            <a:spLocks noGrp="1"/>
          </p:cNvSpPr>
          <p:nvPr>
            <p:ph type="body" idx="1"/>
          </p:nvPr>
        </p:nvSpPr>
        <p:spPr>
          <a:noFill/>
          <a:ln/>
        </p:spPr>
        <p:txBody>
          <a:bodyPr/>
          <a:lstStyle/>
          <a:p>
            <a:r>
              <a:rPr lang="en-US" dirty="0" smtClean="0">
                <a:latin typeface="Arial" charset="0"/>
              </a:rPr>
              <a:t>Apple, banana, carrot</a:t>
            </a:r>
          </a:p>
          <a:p>
            <a:r>
              <a:rPr lang="en-US" dirty="0" smtClean="0">
                <a:latin typeface="Arial" charset="0"/>
              </a:rPr>
              <a:t>Some things don’t make sense.</a:t>
            </a:r>
            <a:r>
              <a:rPr lang="en-US" baseline="0" dirty="0" smtClean="0">
                <a:latin typeface="Arial" charset="0"/>
              </a:rPr>
              <a:t> </a:t>
            </a:r>
          </a:p>
          <a:p>
            <a:endParaRPr lang="en-US" baseline="0" dirty="0" smtClean="0">
              <a:latin typeface="Arial" charset="0"/>
            </a:endParaRPr>
          </a:p>
          <a:p>
            <a:r>
              <a:rPr lang="en-US" baseline="0" dirty="0" smtClean="0">
                <a:latin typeface="Arial" charset="0"/>
              </a:rPr>
              <a:t>... This is a defect in behavior. </a:t>
            </a:r>
            <a:endParaRPr lang="en-US" dirty="0" smtClean="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96</a:t>
            </a:fld>
            <a:endParaRPr lang="en-US" smtClean="0">
              <a:latin typeface="Arial" charset="0"/>
            </a:endParaRPr>
          </a:p>
        </p:txBody>
      </p:sp>
    </p:spTree>
    <p:extLst>
      <p:ext uri="{BB962C8B-B14F-4D97-AF65-F5344CB8AC3E}">
        <p14:creationId xmlns:p14="http://schemas.microsoft.com/office/powerpoint/2010/main" val="6119416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err="1" smtClean="0"/>
              <a:t>Orderability</a:t>
            </a:r>
            <a:r>
              <a:rPr lang="en-US" dirty="0" smtClean="0"/>
              <a:t>.</a:t>
            </a:r>
            <a:r>
              <a:rPr lang="en-US" baseline="0" dirty="0" smtClean="0"/>
              <a:t>  You have to like A better or B better or be indifferent.</a:t>
            </a:r>
          </a:p>
          <a:p>
            <a:r>
              <a:rPr lang="en-US" baseline="0" dirty="0" smtClean="0"/>
              <a:t>Transitivity, we just saw.</a:t>
            </a:r>
          </a:p>
          <a:p>
            <a:r>
              <a:rPr lang="en-US" baseline="0" dirty="0" smtClean="0"/>
              <a:t>Continuity.  More subtle.  If you like A better than C and B is somewhere in the middle.  Then there has to be some lottery between A and C, where you’re indifferent with B.</a:t>
            </a:r>
          </a:p>
          <a:p>
            <a:r>
              <a:rPr lang="en-US" baseline="0" dirty="0" smtClean="0"/>
              <a:t>Substitutability.  If they’re exchangeable on their own then they are exchangeable in a lottery.</a:t>
            </a:r>
          </a:p>
          <a:p>
            <a:r>
              <a:rPr lang="en-US" baseline="0" dirty="0" smtClean="0"/>
              <a:t>Monotonicity.  Also reasonable.  If A is better than B, and you have a lottery between A and B, then you would prefer more A in the mix.  </a:t>
            </a:r>
          </a:p>
          <a:p>
            <a:endParaRPr lang="en-US" baseline="0" dirty="0" smtClean="0"/>
          </a:p>
          <a:p>
            <a:r>
              <a:rPr lang="en-US" baseline="0" dirty="0" smtClean="0"/>
              <a:t>If you accept these actions, then rational preferences that obey these, then all of your behavior is describable by maximizing utilities.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97</a:t>
            </a:fld>
            <a:endParaRPr lang="en-US"/>
          </a:p>
        </p:txBody>
      </p:sp>
    </p:spTree>
    <p:extLst>
      <p:ext uri="{BB962C8B-B14F-4D97-AF65-F5344CB8AC3E}">
        <p14:creationId xmlns:p14="http://schemas.microsoft.com/office/powerpoint/2010/main" val="19130082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Here’s the theorem.</a:t>
            </a:r>
            <a:r>
              <a:rPr lang="en-US" baseline="0" dirty="0" smtClean="0"/>
              <a:t> </a:t>
            </a:r>
          </a:p>
          <a:p>
            <a:endParaRPr lang="en-US" dirty="0" smtClean="0"/>
          </a:p>
          <a:p>
            <a:r>
              <a:rPr lang="en-US" dirty="0" smtClean="0"/>
              <a:t>There exists</a:t>
            </a:r>
            <a:r>
              <a:rPr lang="en-US" baseline="0" dirty="0" smtClean="0"/>
              <a:t> a real valued function U with the following properties. </a:t>
            </a:r>
          </a:p>
          <a:p>
            <a:r>
              <a:rPr lang="en-US" baseline="0" dirty="0" smtClean="0"/>
              <a:t>U captures your ordinal preferences. </a:t>
            </a:r>
          </a:p>
          <a:p>
            <a:r>
              <a:rPr lang="en-US" baseline="0" dirty="0" smtClean="0"/>
              <a:t>Utility of a lottery is the expectation of the elements of the lottery.</a:t>
            </a:r>
          </a:p>
          <a:p>
            <a:r>
              <a:rPr lang="en-US" baseline="0" dirty="0" smtClean="0"/>
              <a:t>This means the utility captures your preference not only between prizes, but between lotteries!</a:t>
            </a:r>
          </a:p>
          <a:p>
            <a:endParaRPr lang="en-US" baseline="0" dirty="0" smtClean="0"/>
          </a:p>
          <a:p>
            <a:r>
              <a:rPr lang="en-US" baseline="0" dirty="0" smtClean="0"/>
              <a:t>It’s amazing!  It means your utilities are preserved under expectation. </a:t>
            </a:r>
          </a:p>
          <a:p>
            <a:endParaRPr lang="en-US" baseline="0" dirty="0" smtClean="0"/>
          </a:p>
          <a:p>
            <a:r>
              <a:rPr lang="en-US" baseline="0" dirty="0" smtClean="0"/>
              <a:t>You want your BEHAVIORS to be consistent to the MEU </a:t>
            </a:r>
            <a:r>
              <a:rPr lang="en-US" baseline="0" dirty="0" err="1" smtClean="0"/>
              <a:t>Princple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98</a:t>
            </a:fld>
            <a:endParaRPr lang="en-US"/>
          </a:p>
        </p:txBody>
      </p:sp>
    </p:spTree>
    <p:extLst>
      <p:ext uri="{BB962C8B-B14F-4D97-AF65-F5344CB8AC3E}">
        <p14:creationId xmlns:p14="http://schemas.microsoft.com/office/powerpoint/2010/main" val="12665888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You can be represented with utilities! And MEU.</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99</a:t>
            </a:fld>
            <a:endParaRPr lang="en-US"/>
          </a:p>
        </p:txBody>
      </p:sp>
    </p:spTree>
    <p:extLst>
      <p:ext uri="{BB962C8B-B14F-4D97-AF65-F5344CB8AC3E}">
        <p14:creationId xmlns:p14="http://schemas.microsoft.com/office/powerpoint/2010/main" val="12709865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 These are kind of morbid.  Reason about product recalls, where you’re talking about chance of death. </a:t>
            </a:r>
          </a:p>
          <a:p>
            <a:endParaRPr lang="en-US" dirty="0" smtClean="0"/>
          </a:p>
          <a:p>
            <a:r>
              <a:rPr lang="en-US" dirty="0" smtClean="0"/>
              <a:t>How do I actually get the real valued</a:t>
            </a:r>
            <a:r>
              <a:rPr lang="en-US" baseline="0" dirty="0" smtClean="0"/>
              <a:t> numbers that you assign to U?</a:t>
            </a:r>
            <a:endParaRPr lang="en-US" dirty="0" smtClean="0"/>
          </a:p>
          <a:p>
            <a:r>
              <a:rPr lang="en-US" dirty="0" smtClean="0"/>
              <a:t>I need to ask you questions</a:t>
            </a:r>
            <a:r>
              <a:rPr lang="en-US" baseline="0" dirty="0" smtClean="0"/>
              <a:t> about lotteries</a:t>
            </a:r>
            <a:r>
              <a:rPr lang="mr-IN" baseline="0" dirty="0" smtClean="0"/>
              <a: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100</a:t>
            </a:fld>
            <a:endParaRPr lang="en-US"/>
          </a:p>
        </p:txBody>
      </p:sp>
    </p:spTree>
    <p:extLst>
      <p:ext uri="{BB962C8B-B14F-4D97-AF65-F5344CB8AC3E}">
        <p14:creationId xmlns:p14="http://schemas.microsoft.com/office/powerpoint/2010/main" val="11420526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Elicit preferences.</a:t>
            </a:r>
          </a:p>
          <a:p>
            <a:r>
              <a:rPr lang="en-US" dirty="0" smtClean="0"/>
              <a:t>Slide the value until</a:t>
            </a:r>
            <a:r>
              <a:rPr lang="en-US" baseline="0" dirty="0" smtClean="0"/>
              <a:t> the person becomes indifferent.  That’s the way that I can assign a number to U.</a:t>
            </a:r>
            <a:endParaRPr lang="en-US" dirty="0" smtClean="0"/>
          </a:p>
          <a:p>
            <a:r>
              <a:rPr lang="en-US" dirty="0" smtClean="0"/>
              <a:t>How</a:t>
            </a:r>
            <a:r>
              <a:rPr lang="en-US" baseline="0" dirty="0" smtClean="0"/>
              <a:t> much do you NOT want to pay $30?  No change is better than paying $30, instant death is worse.</a:t>
            </a:r>
          </a:p>
          <a:p>
            <a:r>
              <a:rPr lang="en-US" baseline="0" dirty="0" smtClean="0"/>
              <a:t>Once I find that magical probability that makes you indifferent, then I know U.</a:t>
            </a:r>
          </a:p>
          <a:p>
            <a:r>
              <a:rPr lang="en-US" baseline="0" dirty="0" smtClean="0"/>
              <a:t>If we made it worse, pay $3m be in debt forever.</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101</a:t>
            </a:fld>
            <a:endParaRPr lang="en-US"/>
          </a:p>
        </p:txBody>
      </p:sp>
    </p:spTree>
    <p:extLst>
      <p:ext uri="{BB962C8B-B14F-4D97-AF65-F5344CB8AC3E}">
        <p14:creationId xmlns:p14="http://schemas.microsoft.com/office/powerpoint/2010/main" val="1223852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990600" y="768350"/>
            <a:ext cx="5118100" cy="3838575"/>
          </a:xfrm>
          <a:ln/>
        </p:spPr>
      </p:sp>
      <p:sp>
        <p:nvSpPr>
          <p:cNvPr id="47107" name="Notes Placeholder 2"/>
          <p:cNvSpPr>
            <a:spLocks noGrp="1"/>
          </p:cNvSpPr>
          <p:nvPr>
            <p:ph type="body" idx="1"/>
          </p:nvPr>
        </p:nvSpPr>
        <p:spPr>
          <a:noFill/>
          <a:ln/>
        </p:spPr>
        <p:txBody>
          <a:bodyPr/>
          <a:lstStyle/>
          <a:p>
            <a:r>
              <a:rPr lang="en-US" dirty="0" smtClean="0">
                <a:latin typeface="Arial" charset="0"/>
              </a:rPr>
              <a:t>How about money?  Can we use money as a utility scale?  No!  It’s not a good utility</a:t>
            </a:r>
            <a:r>
              <a:rPr lang="en-US" baseline="0" dirty="0" smtClean="0">
                <a:latin typeface="Arial" charset="0"/>
              </a:rPr>
              <a:t> scale.  We can talk about the utility of money, but it itself isn’t a good utility scale.  Why not?</a:t>
            </a:r>
            <a:endParaRPr lang="en-US" dirty="0" smtClean="0">
              <a:latin typeface="Arial" charset="0"/>
            </a:endParaRPr>
          </a:p>
          <a:p>
            <a:r>
              <a:rPr lang="en-US" dirty="0" smtClean="0">
                <a:latin typeface="Arial" charset="0"/>
              </a:rPr>
              <a:t>Imagine</a:t>
            </a:r>
            <a:r>
              <a:rPr lang="en-US" baseline="0" dirty="0" smtClean="0">
                <a:latin typeface="Arial" charset="0"/>
              </a:rPr>
              <a:t> a lottery where you get X dollars or Y dollars.</a:t>
            </a:r>
          </a:p>
          <a:p>
            <a:r>
              <a:rPr lang="en-US" baseline="0" dirty="0" smtClean="0">
                <a:latin typeface="Arial" charset="0"/>
              </a:rPr>
              <a:t>Obviously, how good this is depends on X, Y and p.</a:t>
            </a:r>
          </a:p>
          <a:p>
            <a:r>
              <a:rPr lang="en-US" baseline="0" dirty="0" smtClean="0">
                <a:latin typeface="Arial" charset="0"/>
              </a:rPr>
              <a:t>Typically a utility of a lottery over money is worth less than its equivalent monetary value.</a:t>
            </a:r>
          </a:p>
          <a:p>
            <a:endParaRPr lang="en-US" baseline="0" dirty="0" smtClean="0">
              <a:latin typeface="Arial" charset="0"/>
            </a:endParaRPr>
          </a:p>
          <a:p>
            <a:r>
              <a:rPr lang="en-US" baseline="0" dirty="0" smtClean="0">
                <a:latin typeface="Arial" charset="0"/>
              </a:rPr>
              <a:t>You’d rather have a smaller amount that is guaranteed.</a:t>
            </a:r>
          </a:p>
          <a:p>
            <a:endParaRPr lang="en-US" baseline="0" dirty="0" smtClean="0">
              <a:latin typeface="Arial" charset="0"/>
            </a:endParaRPr>
          </a:p>
          <a:p>
            <a:r>
              <a:rPr lang="en-US" baseline="0" dirty="0" smtClean="0">
                <a:latin typeface="Arial" charset="0"/>
              </a:rPr>
              <a:t>How many of you would like a million dollars?</a:t>
            </a:r>
          </a:p>
          <a:p>
            <a:r>
              <a:rPr lang="en-US" baseline="0" dirty="0" smtClean="0">
                <a:latin typeface="Arial" charset="0"/>
              </a:rPr>
              <a:t>How many of you would like a billion dollars?  How much more?  1000x more?  Maybe not?</a:t>
            </a:r>
          </a:p>
          <a:p>
            <a:r>
              <a:rPr lang="en-US" baseline="0" dirty="0" smtClean="0">
                <a:latin typeface="Arial" charset="0"/>
              </a:rPr>
              <a:t>Let’s say I gave you a billion.  Now how much do you want a million?  Not much.</a:t>
            </a:r>
          </a:p>
          <a:p>
            <a:r>
              <a:rPr lang="en-US" baseline="0" dirty="0" smtClean="0">
                <a:latin typeface="Arial" charset="0"/>
              </a:rPr>
              <a:t>Diminishing returns. I’m told after your first billion, your second billion has less utility.</a:t>
            </a:r>
          </a:p>
          <a:p>
            <a:r>
              <a:rPr lang="en-US" baseline="0" dirty="0" smtClean="0">
                <a:latin typeface="Arial" charset="0"/>
              </a:rPr>
              <a:t>Same thing in the negative.  Once you’re $1b in debt, whatever, you’re too big.</a:t>
            </a:r>
            <a:endParaRPr lang="en-US" dirty="0" smtClean="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102</a:t>
            </a:fld>
            <a:endParaRPr lang="en-US" smtClean="0">
              <a:latin typeface="Arial" charset="0"/>
            </a:endParaRPr>
          </a:p>
        </p:txBody>
      </p:sp>
    </p:spTree>
    <p:extLst>
      <p:ext uri="{BB962C8B-B14F-4D97-AF65-F5344CB8AC3E}">
        <p14:creationId xmlns:p14="http://schemas.microsoft.com/office/powerpoint/2010/main" val="85309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18410E4-1D15-4886-9B82-55EF54C0F879}" type="slidenum">
              <a:rPr lang="en-US"/>
              <a:pPr/>
              <a:t>11</a:t>
            </a:fld>
            <a:endParaRPr lang="en-US"/>
          </a:p>
        </p:txBody>
      </p:sp>
      <p:sp>
        <p:nvSpPr>
          <p:cNvPr id="68611"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8612"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409168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Lottery</a:t>
            </a:r>
            <a:r>
              <a:rPr lang="en-US" baseline="0" dirty="0" smtClean="0"/>
              <a:t> example = $1000 computer, 50% chance that you’ll get it stolen, in which case you are left with $0.</a:t>
            </a:r>
          </a:p>
          <a:p>
            <a:endParaRPr lang="en-US" baseline="0" dirty="0" smtClean="0"/>
          </a:p>
          <a:p>
            <a:r>
              <a:rPr lang="en-US" baseline="0" dirty="0" smtClean="0"/>
              <a:t>Certainty equivalent.  That’s how much money you would be willing to trade this lottery for.  Trade uncertainty for certainty. </a:t>
            </a:r>
          </a:p>
          <a:p>
            <a:endParaRPr lang="en-US" dirty="0" smtClean="0"/>
          </a:p>
          <a:p>
            <a:r>
              <a:rPr lang="en-US" baseline="0" dirty="0" smtClean="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Because</a:t>
            </a:r>
            <a:r>
              <a:rPr lang="en-US" baseline="0" dirty="0" smtClean="0"/>
              <a:t> of these preferences there are things like insurance. </a:t>
            </a:r>
          </a:p>
          <a:p>
            <a:r>
              <a:rPr lang="en-US" baseline="0" dirty="0" smtClean="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103</a:t>
            </a:fld>
            <a:endParaRPr lang="en-US"/>
          </a:p>
        </p:txBody>
      </p:sp>
    </p:spTree>
    <p:extLst>
      <p:ext uri="{BB962C8B-B14F-4D97-AF65-F5344CB8AC3E}">
        <p14:creationId xmlns:p14="http://schemas.microsoft.com/office/powerpoint/2010/main" val="18851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Are humans perfectly rational?  Here’s a classic experiment</a:t>
            </a:r>
          </a:p>
          <a:p>
            <a:r>
              <a:rPr lang="en-US" dirty="0" smtClean="0"/>
              <a:t>B is the clear winner.</a:t>
            </a:r>
          </a:p>
          <a:p>
            <a:r>
              <a:rPr lang="en-US" dirty="0" smtClean="0"/>
              <a:t>C is the winner.</a:t>
            </a:r>
          </a:p>
          <a:p>
            <a:endParaRPr lang="en-US" dirty="0" smtClean="0"/>
          </a:p>
          <a:p>
            <a:r>
              <a:rPr lang="en-US" dirty="0" smtClean="0"/>
              <a:t>Most people prefer C over D.  </a:t>
            </a:r>
          </a:p>
          <a:p>
            <a:r>
              <a:rPr lang="en-US" dirty="0" smtClean="0"/>
              <a:t>Multiply C and D by 4</a:t>
            </a:r>
            <a:r>
              <a:rPr lang="en-US" baseline="0" dirty="0" smtClean="0"/>
              <a:t> and get the </a:t>
            </a:r>
            <a:r>
              <a:rPr lang="en-US" baseline="0" smtClean="0"/>
              <a:t>opposite conclusion 0.2*4 = 0.8, 0.25*4 = 1, so 0.8 U($4k) &gt; 1.0 * U($3k)</a:t>
            </a:r>
            <a:endParaRPr lang="en-US" smtClean="0"/>
          </a:p>
          <a:p>
            <a:endParaRPr lang="en-US" dirty="0" smtClean="0"/>
          </a:p>
          <a:p>
            <a:r>
              <a:rPr lang="en-US" dirty="0" smtClean="0"/>
              <a:t>So what the heck?  You’re making irrational preferences?  Are you irrational or did</a:t>
            </a:r>
            <a:r>
              <a:rPr lang="en-US" baseline="0" dirty="0" smtClean="0"/>
              <a:t> I do something wrong?</a:t>
            </a:r>
          </a:p>
          <a:p>
            <a:r>
              <a:rPr lang="en-US" baseline="0" dirty="0" smtClean="0"/>
              <a:t>There’s a lot going on.</a:t>
            </a:r>
          </a:p>
          <a:p>
            <a:r>
              <a:rPr lang="en-US" baseline="0" dirty="0" smtClean="0"/>
              <a:t>Prize B said 100% chance of 3k.  0 is actually important. </a:t>
            </a:r>
          </a:p>
          <a:p>
            <a:r>
              <a:rPr lang="en-US" baseline="0" dirty="0" smtClean="0"/>
              <a:t>What do you get if you choose A, and you win $0?  You get the  feeling of stupidity. </a:t>
            </a:r>
            <a:endParaRPr lang="en-US"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104</a:t>
            </a:fld>
            <a:endParaRPr lang="en-US"/>
          </a:p>
        </p:txBody>
      </p:sp>
    </p:spTree>
    <p:extLst>
      <p:ext uri="{BB962C8B-B14F-4D97-AF65-F5344CB8AC3E}">
        <p14:creationId xmlns:p14="http://schemas.microsoft.com/office/powerpoint/2010/main" val="792549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15</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51868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Dan Klein</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17</a:t>
            </a:fld>
            <a:endParaRPr lang="en-US"/>
          </a:p>
        </p:txBody>
      </p:sp>
    </p:spTree>
    <p:extLst>
      <p:ext uri="{BB962C8B-B14F-4D97-AF65-F5344CB8AC3E}">
        <p14:creationId xmlns:p14="http://schemas.microsoft.com/office/powerpoint/2010/main" val="1291975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a:t>
            </a:r>
            <a:r>
              <a:rPr lang="en-US" smtClean="0"/>
              <a:t>421/521 - </a:t>
            </a:r>
            <a:r>
              <a:rPr lang="en-US" dirty="0"/>
              <a:t>Intro to AI</a:t>
            </a:r>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a:t>
            </a:r>
            <a:r>
              <a:rPr lang="en-US" smtClean="0"/>
              <a:t>421/521 - </a:t>
            </a:r>
            <a:r>
              <a:rPr lang="en-US" dirty="0"/>
              <a:t>Intro to AI</a:t>
            </a:r>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wm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wmf"/><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9.png"/><Relationship Id="rId6" Type="http://schemas.openxmlformats.org/officeDocument/2006/relationships/hyperlink" Target="https://www.youtube.com/watch?v=rMz7JBRbmNo" TargetMode="External"/><Relationship Id="rId1" Type="http://schemas.microsoft.com/office/2007/relationships/media" Target="../media/media2.mp4"/><Relationship Id="rId2" Type="http://schemas.openxmlformats.org/officeDocument/2006/relationships/video" Target="../media/media2.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bin"/><Relationship Id="rId5" Type="http://schemas.openxmlformats.org/officeDocument/2006/relationships/image" Target="../media/image11.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tags" Target="../tags/tag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3.xml"/><Relationship Id="rId2" Type="http://schemas.openxmlformats.org/officeDocument/2006/relationships/tags" Target="../tags/tag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1.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74.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2.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hyperlink" Target="https://youtu.be/-CbyAk3Sn9I" TargetMode="External"/><Relationship Id="rId6"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94.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notesSlide" Target="../notesSlides/notesSlide61.xml"/><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 Type="http://schemas.openxmlformats.org/officeDocument/2006/relationships/tags" Target="../tags/tag5.xml"/><Relationship Id="rId2" Type="http://schemas.openxmlformats.org/officeDocument/2006/relationships/tags" Target="../tags/tag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2.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54.png"/><Relationship Id="rId5" Type="http://schemas.openxmlformats.org/officeDocument/2006/relationships/oleObject" Target="../embeddings/oleObject2.bin"/><Relationship Id="rId6" Type="http://schemas.openxmlformats.org/officeDocument/2006/relationships/image" Target="../media/image53.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Game-playing AIs: Games and </a:t>
            </a:r>
            <a:br>
              <a:rPr lang="en-US" dirty="0">
                <a:ea typeface="ＭＳ Ｐゴシック" pitchFamily="34" charset="-128"/>
              </a:rPr>
            </a:br>
            <a:r>
              <a:rPr lang="en-US" dirty="0">
                <a:ea typeface="ＭＳ Ｐゴシック" pitchFamily="34" charset="-128"/>
              </a:rPr>
              <a:t>Adversarial </a:t>
            </a:r>
            <a:r>
              <a:rPr lang="en-US" dirty="0" smtClean="0">
                <a:ea typeface="ＭＳ Ｐゴシック" pitchFamily="34" charset="-128"/>
              </a:rPr>
              <a:t>Search</a:t>
            </a:r>
            <a:br>
              <a:rPr lang="en-US" dirty="0" smtClean="0">
                <a:ea typeface="ＭＳ Ｐゴシック" pitchFamily="34" charset="-128"/>
              </a:rPr>
            </a:br>
            <a:r>
              <a:rPr lang="en-US" dirty="0">
                <a:ea typeface="ＭＳ Ｐゴシック" pitchFamily="34" charset="-128"/>
              </a:rPr>
              <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r>
              <a:rPr lang="en-US" sz="2800" dirty="0">
                <a:ea typeface="ＭＳ Ｐゴシック" pitchFamily="34" charset="-128"/>
              </a:rPr>
              <a:t>AIMA </a:t>
            </a:r>
            <a:r>
              <a:rPr lang="en-US" sz="2800" dirty="0" smtClean="0">
                <a:ea typeface="ＭＳ Ｐゴシック" pitchFamily="34" charset="-128"/>
              </a:rPr>
              <a:t>5.1-5.5,</a:t>
            </a:r>
          </a:p>
          <a:p>
            <a:r>
              <a:rPr lang="en-US" sz="2800" dirty="0">
                <a:ea typeface="ＭＳ Ｐゴシック" pitchFamily="34" charset="-128"/>
              </a:rPr>
              <a:t>AIMA </a:t>
            </a:r>
            <a:r>
              <a:rPr lang="en-US" sz="2800" dirty="0" smtClean="0">
                <a:ea typeface="ＭＳ Ｐゴシック" pitchFamily="34" charset="-128"/>
              </a:rPr>
              <a:t>16.1-16.3</a:t>
            </a:r>
            <a:endParaRPr lang="en-US" sz="2800" dirty="0">
              <a:ea typeface="ＭＳ Ｐゴシック" pitchFamily="34" charset="-128"/>
            </a:endParaRPr>
          </a:p>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895600"/>
            <a:ext cx="3872646" cy="3376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5"/>
          <p:cNvSpPr>
            <a:spLocks noGrp="1"/>
          </p:cNvSpPr>
          <p:nvPr>
            <p:ph type="sldNum" sz="quarter" idx="12"/>
          </p:nvPr>
        </p:nvSpPr>
        <p:spPr>
          <a:noFill/>
        </p:spPr>
        <p:txBody>
          <a:bodyPr/>
          <a:lstStyle/>
          <a:p>
            <a:r>
              <a:rPr lang="en-US"/>
              <a:t>       </a:t>
            </a:r>
            <a:fld id="{AF53472B-CC38-4A06-A35C-FCD8F02EB85A}" type="slidenum">
              <a:rPr lang="en-US"/>
              <a:pPr/>
              <a:t>10</a:t>
            </a:fld>
            <a:endParaRPr lang="en-US"/>
          </a:p>
        </p:txBody>
      </p:sp>
      <p:sp>
        <p:nvSpPr>
          <p:cNvPr id="20484" name="Rectangle 2"/>
          <p:cNvSpPr>
            <a:spLocks noGrp="1" noChangeArrowheads="1"/>
          </p:cNvSpPr>
          <p:nvPr>
            <p:ph type="title"/>
          </p:nvPr>
        </p:nvSpPr>
        <p:spPr/>
        <p:txBody>
          <a:bodyPr/>
          <a:lstStyle/>
          <a:p>
            <a:r>
              <a:rPr lang="en-US" dirty="0">
                <a:ea typeface="ＭＳ Ｐゴシック" pitchFamily="34" charset="-128"/>
              </a:rPr>
              <a:t>Formalizing the Game setup</a:t>
            </a:r>
          </a:p>
        </p:txBody>
      </p:sp>
      <p:sp>
        <p:nvSpPr>
          <p:cNvPr id="20485" name="Rectangle 3"/>
          <p:cNvSpPr>
            <a:spLocks noGrp="1" noChangeArrowheads="1"/>
          </p:cNvSpPr>
          <p:nvPr>
            <p:ph type="body" idx="1"/>
          </p:nvPr>
        </p:nvSpPr>
        <p:spPr>
          <a:xfrm>
            <a:off x="685800" y="1219200"/>
            <a:ext cx="7772400" cy="4953000"/>
          </a:xfrm>
        </p:spPr>
        <p:txBody>
          <a:bodyPr/>
          <a:lstStyle/>
          <a:p>
            <a:pPr marL="457200" indent="-457200">
              <a:buFont typeface="+mj-lt"/>
              <a:buAutoNum type="arabicPeriod"/>
            </a:pPr>
            <a:r>
              <a:rPr lang="en-US" dirty="0">
                <a:ea typeface="ＭＳ Ｐゴシック" pitchFamily="34" charset="-128"/>
              </a:rPr>
              <a:t>Two players: </a:t>
            </a: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 MAX</a:t>
            </a:r>
            <a:r>
              <a:rPr lang="en-US" dirty="0">
                <a:ea typeface="ＭＳ Ｐゴシック" pitchFamily="34" charset="-128"/>
              </a:rPr>
              <a:t> moves first.</a:t>
            </a:r>
          </a:p>
          <a:p>
            <a:pPr marL="457200" indent="-457200">
              <a:buFont typeface="+mj-lt"/>
              <a:buAutoNum type="arabicPeriod"/>
            </a:pP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a:t>
            </a:r>
            <a:r>
              <a:rPr lang="en-US" dirty="0">
                <a:ea typeface="ＭＳ Ｐゴシック" pitchFamily="34" charset="-128"/>
              </a:rPr>
              <a:t> take turns until the game is over. </a:t>
            </a:r>
          </a:p>
          <a:p>
            <a:pPr marL="457200" indent="-457200">
              <a:buFont typeface="+mj-lt"/>
              <a:buAutoNum type="arabicPeriod"/>
            </a:pPr>
            <a:r>
              <a:rPr lang="en-US" dirty="0">
                <a:ea typeface="ＭＳ Ｐゴシック" pitchFamily="34" charset="-128"/>
              </a:rPr>
              <a:t>Winner gets award, loser gets penalty.</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Games as </a:t>
            </a:r>
            <a:r>
              <a:rPr lang="en-US" i="1" dirty="0">
                <a:effectLst>
                  <a:outerShdw blurRad="38100" dist="38100" dir="2700000" algn="tl">
                    <a:srgbClr val="000000">
                      <a:alpha val="43137"/>
                    </a:srgbClr>
                  </a:outerShdw>
                </a:effectLst>
                <a:ea typeface="ＭＳ Ｐゴシック" pitchFamily="34" charset="-128"/>
              </a:rPr>
              <a:t>search</a:t>
            </a:r>
            <a:r>
              <a:rPr lang="en-US" dirty="0">
                <a:ea typeface="ＭＳ Ｐゴシック" pitchFamily="34" charset="-128"/>
              </a:rPr>
              <a:t>:</a:t>
            </a:r>
          </a:p>
          <a:p>
            <a:pPr lvl="1"/>
            <a:r>
              <a:rPr lang="en-US" i="1" dirty="0">
                <a:solidFill>
                  <a:srgbClr val="0000FF"/>
                </a:solidFill>
                <a:ea typeface="ＭＳ Ｐゴシック" pitchFamily="34" charset="-128"/>
              </a:rPr>
              <a:t>Initial state</a:t>
            </a:r>
            <a:r>
              <a:rPr lang="en-US" dirty="0">
                <a:ea typeface="ＭＳ Ｐゴシック" pitchFamily="34" charset="-128"/>
              </a:rPr>
              <a:t>: e.g. board configuration of chess</a:t>
            </a:r>
          </a:p>
          <a:p>
            <a:pPr lvl="1"/>
            <a:r>
              <a:rPr lang="en-US" i="1" dirty="0">
                <a:solidFill>
                  <a:srgbClr val="0000FF"/>
                </a:solidFill>
                <a:ea typeface="ＭＳ Ｐゴシック" pitchFamily="34" charset="-128"/>
              </a:rPr>
              <a:t>Successor function</a:t>
            </a:r>
            <a:r>
              <a:rPr lang="en-US" dirty="0">
                <a:ea typeface="ＭＳ Ｐゴシック" pitchFamily="34" charset="-128"/>
              </a:rPr>
              <a:t>: list of (</a:t>
            </a:r>
            <a:r>
              <a:rPr lang="en-US" dirty="0" err="1">
                <a:ea typeface="ＭＳ Ｐゴシック" pitchFamily="34" charset="-128"/>
              </a:rPr>
              <a:t>move,state</a:t>
            </a:r>
            <a:r>
              <a:rPr lang="en-US" dirty="0">
                <a:ea typeface="ＭＳ Ｐゴシック" pitchFamily="34" charset="-128"/>
              </a:rPr>
              <a:t>) pairs specifying legal moves.</a:t>
            </a:r>
          </a:p>
          <a:p>
            <a:pPr lvl="1"/>
            <a:r>
              <a:rPr lang="en-US" i="1" dirty="0">
                <a:solidFill>
                  <a:srgbClr val="0000FF"/>
                </a:solidFill>
                <a:ea typeface="ＭＳ Ｐゴシック" pitchFamily="34" charset="-128"/>
              </a:rPr>
              <a:t>Terminal test</a:t>
            </a:r>
            <a:r>
              <a:rPr lang="en-US" dirty="0">
                <a:ea typeface="ＭＳ Ｐゴシック" pitchFamily="34" charset="-128"/>
              </a:rPr>
              <a:t>: Is the game finished?</a:t>
            </a:r>
          </a:p>
          <a:p>
            <a:pPr lvl="1"/>
            <a:r>
              <a:rPr lang="en-US" i="1" dirty="0">
                <a:solidFill>
                  <a:srgbClr val="0000FF"/>
                </a:solidFill>
                <a:ea typeface="ＭＳ Ｐゴシック" pitchFamily="34" charset="-128"/>
              </a:rPr>
              <a:t>Utility function</a:t>
            </a:r>
            <a:r>
              <a:rPr lang="en-US" dirty="0">
                <a:ea typeface="ＭＳ Ｐゴシック" pitchFamily="34" charset="-128"/>
              </a:rPr>
              <a:t>: Gives numerical value of terminal states. </a:t>
            </a:r>
            <a:br>
              <a:rPr lang="en-US" dirty="0">
                <a:ea typeface="ＭＳ Ｐゴシック" pitchFamily="34" charset="-128"/>
              </a:rPr>
            </a:br>
            <a:r>
              <a:rPr lang="en-US" dirty="0">
                <a:ea typeface="ＭＳ Ｐゴシック" pitchFamily="34" charset="-128"/>
              </a:rPr>
              <a:t>e.g. win (+∞), lose (-∞) and draw (0) </a:t>
            </a:r>
          </a:p>
          <a:p>
            <a:pPr lvl="1"/>
            <a:r>
              <a:rPr lang="en-US" i="1" dirty="0">
                <a:solidFill>
                  <a:srgbClr val="0000CC"/>
                </a:solidFill>
                <a:ea typeface="ＭＳ Ｐゴシック" pitchFamily="34" charset="-128"/>
              </a:rPr>
              <a:t>MAX</a:t>
            </a:r>
            <a:r>
              <a:rPr lang="en-US" dirty="0">
                <a:ea typeface="ＭＳ Ｐゴシック" pitchFamily="34" charset="-128"/>
              </a:rPr>
              <a:t> uses search tree to determine next move.</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61095" y="2151910"/>
            <a:ext cx="2711617" cy="2577195"/>
          </a:xfrm>
          <a:prstGeom prst="rect">
            <a:avLst/>
          </a:prstGeom>
          <a:noFill/>
          <a:extLst>
            <a:ext uri="{909E8E84-426E-40dd-AFC4-6F175D3DCCD1}">
              <a14:hiddenFill xmlns=""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smtClean="0"/>
              <a:t>Utility Scales</a:t>
            </a:r>
          </a:p>
        </p:txBody>
      </p:sp>
      <p:sp>
        <p:nvSpPr>
          <p:cNvPr id="1160195" name="Rectangle 3"/>
          <p:cNvSpPr>
            <a:spLocks noGrp="1" noChangeArrowheads="1"/>
          </p:cNvSpPr>
          <p:nvPr>
            <p:ph idx="1"/>
          </p:nvPr>
        </p:nvSpPr>
        <p:spPr>
          <a:xfrm>
            <a:off x="304800" y="1905001"/>
            <a:ext cx="5924550" cy="3546873"/>
          </a:xfrm>
        </p:spPr>
        <p:txBody>
          <a:bodyPr/>
          <a:lstStyle/>
          <a:p>
            <a:pPr>
              <a:lnSpc>
                <a:spcPct val="80000"/>
              </a:lnSpc>
            </a:pPr>
            <a:r>
              <a:rPr lang="en-US" sz="1800" dirty="0">
                <a:solidFill>
                  <a:srgbClr val="CC0000"/>
                </a:solidFill>
              </a:rPr>
              <a:t>Normalized utilities</a:t>
            </a:r>
            <a:r>
              <a:rPr lang="en-US" sz="1800" dirty="0"/>
              <a:t>: u</a:t>
            </a:r>
            <a:r>
              <a:rPr lang="en-US" sz="1800" baseline="-25000" dirty="0"/>
              <a:t>+</a:t>
            </a:r>
            <a:r>
              <a:rPr lang="en-US" sz="1800" dirty="0"/>
              <a:t> = 1.0, u</a:t>
            </a:r>
            <a:r>
              <a:rPr lang="en-US" sz="1800" baseline="-25000" dirty="0"/>
              <a:t>-</a:t>
            </a:r>
            <a:r>
              <a:rPr lang="en-US" sz="1800" dirty="0"/>
              <a:t> = 0.0</a:t>
            </a:r>
          </a:p>
          <a:p>
            <a:pPr>
              <a:lnSpc>
                <a:spcPct val="80000"/>
              </a:lnSpc>
            </a:pPr>
            <a:endParaRPr lang="en-US" sz="1200" dirty="0"/>
          </a:p>
          <a:p>
            <a:pPr>
              <a:lnSpc>
                <a:spcPct val="80000"/>
              </a:lnSpc>
            </a:pPr>
            <a:r>
              <a:rPr lang="en-US" sz="1800" dirty="0" err="1">
                <a:solidFill>
                  <a:srgbClr val="CC0000"/>
                </a:solidFill>
              </a:rPr>
              <a:t>Micromorts</a:t>
            </a:r>
            <a:r>
              <a:rPr lang="en-US" sz="1800" dirty="0"/>
              <a:t>: one-millionth chance of death, useful for paying to reduce product risks, etc.</a:t>
            </a:r>
          </a:p>
          <a:p>
            <a:pPr>
              <a:lnSpc>
                <a:spcPct val="80000"/>
              </a:lnSpc>
            </a:pPr>
            <a:endParaRPr lang="en-US" sz="1200" dirty="0"/>
          </a:p>
          <a:p>
            <a:pPr>
              <a:lnSpc>
                <a:spcPct val="80000"/>
              </a:lnSpc>
            </a:pPr>
            <a:r>
              <a:rPr lang="en-US" sz="1800" dirty="0">
                <a:solidFill>
                  <a:srgbClr val="CC0000"/>
                </a:solidFill>
              </a:rPr>
              <a:t>QALYs</a:t>
            </a:r>
            <a:r>
              <a:rPr lang="en-US" sz="1800" dirty="0"/>
              <a:t>: quality-adjusted life years, useful for medical decisions involving substantial risk</a:t>
            </a:r>
          </a:p>
          <a:p>
            <a:pPr>
              <a:lnSpc>
                <a:spcPct val="80000"/>
              </a:lnSpc>
            </a:pPr>
            <a:endParaRPr lang="en-US" sz="1200" dirty="0"/>
          </a:p>
          <a:p>
            <a:pPr>
              <a:lnSpc>
                <a:spcPct val="80000"/>
              </a:lnSpc>
            </a:pPr>
            <a:r>
              <a:rPr lang="en-US" sz="1800" dirty="0"/>
              <a:t>Note: behavior is invariant under positive linear transformation</a:t>
            </a:r>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r>
              <a:rPr lang="en-US" sz="1800" dirty="0"/>
              <a:t>With deterministic prizes only (no lottery choices), only </a:t>
            </a:r>
            <a:r>
              <a:rPr lang="en-US" sz="1800" dirty="0">
                <a:solidFill>
                  <a:srgbClr val="CC0000"/>
                </a:solidFill>
              </a:rPr>
              <a:t>ordinal utility</a:t>
            </a:r>
            <a:r>
              <a:rPr lang="en-US" sz="1800" dirty="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971550" y="4400550"/>
            <a:ext cx="4344591" cy="280988"/>
          </a:xfrm>
          <a:prstGeom prst="rect">
            <a:avLst/>
          </a:prstGeom>
          <a:noFill/>
          <a:ln w="9525">
            <a:noFill/>
            <a:miter lim="800000"/>
            <a:headEnd/>
            <a:tailEnd/>
          </a:ln>
        </p:spPr>
      </p:pic>
    </p:spTree>
    <p:extLst>
      <p:ext uri="{BB962C8B-B14F-4D97-AF65-F5344CB8AC3E}">
        <p14:creationId xmlns:p14="http://schemas.microsoft.com/office/powerpoint/2010/main" val="1571294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285750" y="1828800"/>
            <a:ext cx="8534400" cy="3546873"/>
          </a:xfrm>
        </p:spPr>
        <p:txBody>
          <a:bodyPr/>
          <a:lstStyle/>
          <a:p>
            <a:r>
              <a:rPr lang="en-US" sz="1800" dirty="0"/>
              <a:t>Utilities map states to real numbers. Which numbers?</a:t>
            </a:r>
          </a:p>
          <a:p>
            <a:r>
              <a:rPr lang="en-US" sz="1800" dirty="0"/>
              <a:t>Standard approach to assessment (elicitation) of human utilities:</a:t>
            </a:r>
          </a:p>
          <a:p>
            <a:pPr lvl="1"/>
            <a:r>
              <a:rPr lang="en-US" sz="1650" dirty="0"/>
              <a:t>Compare a prize A to a </a:t>
            </a:r>
            <a:r>
              <a:rPr lang="en-US" sz="1650" dirty="0">
                <a:solidFill>
                  <a:srgbClr val="CC0000"/>
                </a:solidFill>
              </a:rPr>
              <a:t>standard lottery</a:t>
            </a:r>
            <a:r>
              <a:rPr lang="en-US" sz="1650" dirty="0"/>
              <a:t> </a:t>
            </a:r>
            <a:r>
              <a:rPr lang="en-US" sz="1650" dirty="0" err="1"/>
              <a:t>L</a:t>
            </a:r>
            <a:r>
              <a:rPr lang="en-US" sz="1650" baseline="-25000" dirty="0" err="1"/>
              <a:t>p</a:t>
            </a:r>
            <a:r>
              <a:rPr lang="en-US" sz="1650" dirty="0"/>
              <a:t> between</a:t>
            </a:r>
          </a:p>
          <a:p>
            <a:pPr lvl="2"/>
            <a:r>
              <a:rPr lang="en-US" sz="1500" dirty="0"/>
              <a:t>“best possible prize” u</a:t>
            </a:r>
            <a:r>
              <a:rPr lang="en-US" sz="1500" baseline="-25000" dirty="0"/>
              <a:t>+</a:t>
            </a:r>
            <a:r>
              <a:rPr lang="en-US" sz="1500" dirty="0"/>
              <a:t> with probability p</a:t>
            </a:r>
          </a:p>
          <a:p>
            <a:pPr lvl="2"/>
            <a:r>
              <a:rPr lang="en-US" sz="1500" dirty="0"/>
              <a:t>“worst possible catastrophe” u</a:t>
            </a:r>
            <a:r>
              <a:rPr lang="en-US" sz="1500" baseline="-25000" dirty="0"/>
              <a:t>-</a:t>
            </a:r>
            <a:r>
              <a:rPr lang="en-US" sz="1500" dirty="0"/>
              <a:t> with probability 1-p</a:t>
            </a:r>
          </a:p>
          <a:p>
            <a:pPr lvl="1"/>
            <a:r>
              <a:rPr lang="en-US" sz="1650" dirty="0"/>
              <a:t>Adjust lottery probability p until indifference: A ~ </a:t>
            </a:r>
            <a:r>
              <a:rPr lang="en-US" sz="1650" dirty="0" err="1"/>
              <a:t>L</a:t>
            </a:r>
            <a:r>
              <a:rPr lang="en-US" sz="1650" baseline="-25000" dirty="0" err="1"/>
              <a:t>p</a:t>
            </a:r>
            <a:endParaRPr lang="en-US" sz="1650" baseline="-25000" dirty="0"/>
          </a:p>
          <a:p>
            <a:pPr lvl="1"/>
            <a:r>
              <a:rPr lang="en-US" sz="1650" dirty="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07735" y="2891790"/>
            <a:ext cx="636557" cy="605002"/>
          </a:xfrm>
          <a:prstGeom prst="rect">
            <a:avLst/>
          </a:prstGeom>
          <a:noFill/>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824637" y="1904215"/>
            <a:ext cx="2103864" cy="1728096"/>
          </a:xfrm>
          <a:prstGeom prst="rect">
            <a:avLst/>
          </a:prstGeom>
          <a:noFill/>
          <a:extLst>
            <a:ext uri="{909E8E84-426E-40dd-AFC4-6F175D3DCCD1}">
              <a14:hiddenFill xmlns="" xmlns:a14="http://schemas.microsoft.com/office/drawing/2010/main">
                <a:solidFill>
                  <a:srgbClr val="FFFFFF"/>
                </a:solidFill>
              </a14:hiddenFill>
            </a:ext>
          </a:extLst>
        </p:spPr>
      </p:pic>
      <p:sp>
        <p:nvSpPr>
          <p:cNvPr id="26626" name="Rectangle 2"/>
          <p:cNvSpPr>
            <a:spLocks noGrp="1" noChangeArrowheads="1"/>
          </p:cNvSpPr>
          <p:nvPr>
            <p:ph type="title"/>
          </p:nvPr>
        </p:nvSpPr>
        <p:spPr/>
        <p:txBody>
          <a:bodyPr/>
          <a:lstStyle/>
          <a:p>
            <a:r>
              <a:rPr lang="en-US" smtClean="0"/>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2857500" y="4514850"/>
            <a:ext cx="685800" cy="457200"/>
          </a:xfrm>
          <a:prstGeom prst="rect">
            <a:avLst/>
          </a:prstGeom>
          <a:noFill/>
          <a:ln w="9525">
            <a:noFill/>
            <a:miter lim="800000"/>
            <a:headEnd/>
            <a:tailEnd/>
          </a:ln>
        </p:spPr>
      </p:pic>
      <p:sp>
        <p:nvSpPr>
          <p:cNvPr id="16" name="TextBox 15"/>
          <p:cNvSpPr txBox="1"/>
          <p:nvPr/>
        </p:nvSpPr>
        <p:spPr>
          <a:xfrm>
            <a:off x="4363182" y="4514850"/>
            <a:ext cx="3771900" cy="369332"/>
          </a:xfrm>
          <a:prstGeom prst="rect">
            <a:avLst/>
          </a:prstGeom>
          <a:noFill/>
        </p:spPr>
        <p:txBody>
          <a:bodyPr wrap="square" rtlCol="0">
            <a:spAutoFit/>
          </a:bodyPr>
          <a:lstStyle/>
          <a:p>
            <a:r>
              <a:rPr lang="en-US" sz="1800" dirty="0">
                <a:latin typeface="Calibri" pitchFamily="34" charset="0"/>
                <a:cs typeface="Times New Roman" pitchFamily="18" charset="0"/>
              </a:rPr>
              <a:t>0.999999                              0.000001</a:t>
            </a:r>
            <a:endParaRPr lang="en-US" sz="1800" dirty="0">
              <a:latin typeface="Calibri" pitchFamily="34" charset="0"/>
              <a:cs typeface="Times New Roman" pitchFamily="18" charset="0"/>
            </a:endParaRPr>
          </a:p>
        </p:txBody>
      </p:sp>
      <p:sp>
        <p:nvSpPr>
          <p:cNvPr id="15" name="TextBox 14"/>
          <p:cNvSpPr txBox="1"/>
          <p:nvPr/>
        </p:nvSpPr>
        <p:spPr>
          <a:xfrm>
            <a:off x="4229100" y="5086350"/>
            <a:ext cx="211455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No change</a:t>
            </a:r>
            <a:endParaRPr lang="en-US" sz="2100" i="1" dirty="0">
              <a:solidFill>
                <a:srgbClr val="C00000"/>
              </a:solidFill>
              <a:latin typeface="Calibri" pitchFamily="34" charset="0"/>
              <a:cs typeface="Times New Roman" pitchFamily="18" charset="0"/>
            </a:endParaRPr>
          </a:p>
        </p:txBody>
      </p:sp>
      <p:grpSp>
        <p:nvGrpSpPr>
          <p:cNvPr id="28" name="Group 27"/>
          <p:cNvGrpSpPr/>
          <p:nvPr/>
        </p:nvGrpSpPr>
        <p:grpSpPr>
          <a:xfrm>
            <a:off x="4057650" y="4000500"/>
            <a:ext cx="4114800" cy="16002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0" name="Group 19"/>
          <p:cNvGrpSpPr/>
          <p:nvPr/>
        </p:nvGrpSpPr>
        <p:grpSpPr>
          <a:xfrm>
            <a:off x="1257300" y="4457700"/>
            <a:ext cx="1828800" cy="62865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p:nvSpPr>
          <p:spPr>
            <a:xfrm>
              <a:off x="7010400" y="3657600"/>
              <a:ext cx="2286000" cy="553997"/>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Pay $30</a:t>
              </a:r>
              <a:endParaRPr lang="en-US" sz="2100" i="1" dirty="0">
                <a:solidFill>
                  <a:srgbClr val="C00000"/>
                </a:solidFill>
                <a:latin typeface="Calibri" pitchFamily="34" charset="0"/>
                <a:cs typeface="Times New Roman" pitchFamily="18" charset="0"/>
              </a:endParaRPr>
            </a:p>
          </p:txBody>
        </p:sp>
      </p:grpSp>
      <p:sp>
        <p:nvSpPr>
          <p:cNvPr id="27" name="TextBox 26"/>
          <p:cNvSpPr txBox="1"/>
          <p:nvPr/>
        </p:nvSpPr>
        <p:spPr>
          <a:xfrm>
            <a:off x="6457950" y="5086350"/>
            <a:ext cx="182880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Instant death</a:t>
            </a:r>
            <a:endParaRPr lang="en-US" sz="2100" i="1" dirty="0">
              <a:solidFill>
                <a:srgbClr val="C00000"/>
              </a:solidFill>
              <a:latin typeface="Calibri" pitchFamily="34" charset="0"/>
              <a:cs typeface="Times New Roman" pitchFamily="18" charset="0"/>
            </a:endParaRPr>
          </a:p>
        </p:txBody>
      </p:sp>
    </p:spTree>
    <p:extLst>
      <p:ext uri="{BB962C8B-B14F-4D97-AF65-F5344CB8AC3E}">
        <p14:creationId xmlns:p14="http://schemas.microsoft.com/office/powerpoint/2010/main" val="358221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12980" y="2140744"/>
            <a:ext cx="3701927" cy="2125266"/>
          </a:xfrm>
          <a:prstGeom prst="rect">
            <a:avLst/>
          </a:prstGeom>
          <a:noFill/>
          <a:extLst>
            <a:ext uri="{909E8E84-426E-40dd-AFC4-6F175D3DCCD1}">
              <a14:hiddenFill xmlns=""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1314450" y="4057650"/>
            <a:ext cx="2457450" cy="1683544"/>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smtClean="0"/>
              <a:t>Money</a:t>
            </a:r>
          </a:p>
        </p:txBody>
      </p:sp>
      <p:sp>
        <p:nvSpPr>
          <p:cNvPr id="16387" name="Rectangle 3"/>
          <p:cNvSpPr>
            <a:spLocks noGrp="1" noChangeArrowheads="1"/>
          </p:cNvSpPr>
          <p:nvPr>
            <p:ph idx="1"/>
          </p:nvPr>
        </p:nvSpPr>
        <p:spPr>
          <a:xfrm>
            <a:off x="342900" y="1828800"/>
            <a:ext cx="6000750" cy="3714750"/>
          </a:xfrm>
        </p:spPr>
        <p:txBody>
          <a:bodyPr/>
          <a:lstStyle/>
          <a:p>
            <a:pPr>
              <a:defRPr/>
            </a:pPr>
            <a:r>
              <a:rPr lang="en-US" sz="1500" dirty="0"/>
              <a:t>Money </a:t>
            </a:r>
            <a:r>
              <a:rPr lang="en-US" sz="1500" u="sng" dirty="0"/>
              <a:t>does </a:t>
            </a:r>
            <a:r>
              <a:rPr lang="en-US" sz="1500" u="sng" dirty="0">
                <a:solidFill>
                  <a:schemeClr val="accent6"/>
                </a:solidFill>
              </a:rPr>
              <a:t>not</a:t>
            </a:r>
            <a:r>
              <a:rPr lang="en-US" sz="1500" dirty="0">
                <a:solidFill>
                  <a:srgbClr val="CC0000"/>
                </a:solidFill>
              </a:rPr>
              <a:t> </a:t>
            </a:r>
            <a:r>
              <a:rPr lang="en-US" sz="1500" dirty="0"/>
              <a:t>behave as a utility function, but we can talk about the utility of having money (or being in debt)</a:t>
            </a:r>
          </a:p>
          <a:p>
            <a:pPr>
              <a:defRPr/>
            </a:pPr>
            <a:r>
              <a:rPr lang="en-US" sz="1500" dirty="0"/>
              <a:t>Given a lottery L = [p, $X; (1-p), $Y]</a:t>
            </a:r>
          </a:p>
          <a:p>
            <a:pPr lvl="1">
              <a:defRPr/>
            </a:pPr>
            <a:r>
              <a:rPr lang="en-US" sz="1500" dirty="0"/>
              <a:t>The </a:t>
            </a:r>
            <a:r>
              <a:rPr lang="en-US" sz="1500" dirty="0">
                <a:solidFill>
                  <a:srgbClr val="CC0000"/>
                </a:solidFill>
              </a:rPr>
              <a:t>expected monetary value </a:t>
            </a:r>
            <a:r>
              <a:rPr lang="en-US" sz="1500" dirty="0"/>
              <a:t>EMV(L) is p*X + (1-p)*Y</a:t>
            </a:r>
          </a:p>
          <a:p>
            <a:pPr lvl="1">
              <a:defRPr/>
            </a:pPr>
            <a:r>
              <a:rPr lang="en-US" sz="1500" dirty="0"/>
              <a:t>U(L) = p*U($X) + (1-p)*U($Y)</a:t>
            </a:r>
          </a:p>
          <a:p>
            <a:pPr lvl="1">
              <a:defRPr/>
            </a:pPr>
            <a:r>
              <a:rPr lang="en-US" sz="1500" dirty="0"/>
              <a:t>Typically, U(L) &lt; U( EMV(L) )</a:t>
            </a:r>
          </a:p>
          <a:p>
            <a:pPr lvl="1">
              <a:defRPr/>
            </a:pPr>
            <a:r>
              <a:rPr lang="en-US" sz="1500" dirty="0"/>
              <a:t>In this sense, people are </a:t>
            </a:r>
            <a:r>
              <a:rPr lang="en-US" sz="1500" dirty="0">
                <a:solidFill>
                  <a:srgbClr val="CC0000"/>
                </a:solidFill>
              </a:rPr>
              <a:t>risk-averse</a:t>
            </a:r>
          </a:p>
          <a:p>
            <a:pPr lvl="1">
              <a:defRPr/>
            </a:pPr>
            <a:r>
              <a:rPr lang="en-US" sz="1500" dirty="0"/>
              <a:t>When deep in debt, people are </a:t>
            </a:r>
            <a:r>
              <a:rPr lang="en-US" sz="1500" dirty="0">
                <a:solidFill>
                  <a:srgbClr val="CC0000"/>
                </a:solidFill>
              </a:rPr>
              <a:t>risk-prone</a:t>
            </a:r>
          </a:p>
          <a:p>
            <a:pPr lvl="1">
              <a:defRPr/>
            </a:pPr>
            <a:endParaRPr lang="en-US" sz="1500" dirty="0"/>
          </a:p>
        </p:txBody>
      </p:sp>
    </p:spTree>
    <p:extLst>
      <p:ext uri="{BB962C8B-B14F-4D97-AF65-F5344CB8AC3E}">
        <p14:creationId xmlns:p14="http://schemas.microsoft.com/office/powerpoint/2010/main" val="483243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0230" y="2049662"/>
            <a:ext cx="4376442" cy="2619375"/>
          </a:xfrm>
          <a:prstGeom prst="rect">
            <a:avLst/>
          </a:prstGeom>
          <a:noFill/>
          <a:extLst>
            <a:ext uri="{909E8E84-426E-40dd-AFC4-6F175D3DCCD1}">
              <a14:hiddenFill xmlns=""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r>
              <a:rPr lang="en-US" smtClean="0"/>
              <a:t>Example: Insurance</a:t>
            </a:r>
          </a:p>
        </p:txBody>
      </p:sp>
      <p:sp>
        <p:nvSpPr>
          <p:cNvPr id="1161219" name="Rectangle 3"/>
          <p:cNvSpPr>
            <a:spLocks noGrp="1" noChangeArrowheads="1"/>
          </p:cNvSpPr>
          <p:nvPr>
            <p:ph idx="1"/>
          </p:nvPr>
        </p:nvSpPr>
        <p:spPr>
          <a:xfrm>
            <a:off x="304800" y="1905001"/>
            <a:ext cx="4381500" cy="3695699"/>
          </a:xfrm>
        </p:spPr>
        <p:txBody>
          <a:bodyPr/>
          <a:lstStyle/>
          <a:p>
            <a:r>
              <a:rPr lang="en-US" sz="1800" dirty="0"/>
              <a:t>Consider the lottery </a:t>
            </a:r>
            <a:r>
              <a:rPr lang="en-US" sz="1800" dirty="0">
                <a:solidFill>
                  <a:srgbClr val="CC0000"/>
                </a:solidFill>
              </a:rPr>
              <a:t>[0.5, $1000;  0.5, $0]</a:t>
            </a:r>
            <a:endParaRPr lang="en-US" sz="1800" dirty="0"/>
          </a:p>
          <a:p>
            <a:pPr lvl="1"/>
            <a:r>
              <a:rPr lang="en-US" sz="1500" dirty="0"/>
              <a:t>What is its </a:t>
            </a:r>
            <a:r>
              <a:rPr lang="en-US" sz="1500" dirty="0">
                <a:solidFill>
                  <a:srgbClr val="CC0000"/>
                </a:solidFill>
              </a:rPr>
              <a:t>expected monetary value</a:t>
            </a:r>
            <a:r>
              <a:rPr lang="en-US" sz="1500" dirty="0"/>
              <a:t>?  ($500)</a:t>
            </a:r>
          </a:p>
          <a:p>
            <a:pPr lvl="1"/>
            <a:r>
              <a:rPr lang="en-US" sz="1500" dirty="0"/>
              <a:t>What is its </a:t>
            </a:r>
            <a:r>
              <a:rPr lang="en-US" sz="1500" dirty="0">
                <a:solidFill>
                  <a:srgbClr val="CC0000"/>
                </a:solidFill>
              </a:rPr>
              <a:t>certainty equivalent</a:t>
            </a:r>
            <a:r>
              <a:rPr lang="en-US" sz="1500" dirty="0"/>
              <a:t>?</a:t>
            </a:r>
          </a:p>
          <a:p>
            <a:pPr lvl="2"/>
            <a:r>
              <a:rPr lang="en-US" sz="1350" dirty="0"/>
              <a:t>Monetary value acceptable in lieu of lottery</a:t>
            </a:r>
          </a:p>
          <a:p>
            <a:pPr lvl="2"/>
            <a:r>
              <a:rPr lang="en-US" sz="1350" dirty="0"/>
              <a:t>$400 for most people</a:t>
            </a:r>
          </a:p>
          <a:p>
            <a:pPr lvl="1"/>
            <a:r>
              <a:rPr lang="en-US" sz="1500" dirty="0"/>
              <a:t>Difference of $100 is the </a:t>
            </a:r>
            <a:r>
              <a:rPr lang="en-US" sz="1500" dirty="0">
                <a:solidFill>
                  <a:srgbClr val="CC0000"/>
                </a:solidFill>
              </a:rPr>
              <a:t>insurance premium</a:t>
            </a:r>
          </a:p>
          <a:p>
            <a:pPr lvl="2"/>
            <a:r>
              <a:rPr lang="en-US" sz="1350" dirty="0"/>
              <a:t>There’s an insurance industry because people will pay to reduce their risk</a:t>
            </a:r>
          </a:p>
          <a:p>
            <a:pPr lvl="2"/>
            <a:r>
              <a:rPr lang="en-US" sz="1350" dirty="0"/>
              <a:t>If everyone were risk-neutral, no insurance needed!</a:t>
            </a:r>
          </a:p>
          <a:p>
            <a:pPr lvl="1"/>
            <a:r>
              <a:rPr lang="en-US" sz="1500" dirty="0"/>
              <a:t>It’s win-win: you’d rather have the $400 and the insurance company would rather have the lottery (their utility curve is linear and they have many lotteries)</a:t>
            </a:r>
          </a:p>
          <a:p>
            <a:endParaRPr lang="en-US" sz="1800" dirty="0"/>
          </a:p>
        </p:txBody>
      </p:sp>
    </p:spTree>
    <p:extLst>
      <p:ext uri="{BB962C8B-B14F-4D97-AF65-F5344CB8AC3E}">
        <p14:creationId xmlns:p14="http://schemas.microsoft.com/office/powerpoint/2010/main" val="298222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23297" y="2115507"/>
            <a:ext cx="2184797" cy="3010367"/>
          </a:xfrm>
          <a:prstGeom prst="rect">
            <a:avLst/>
          </a:prstGeom>
          <a:noFill/>
          <a:extLst>
            <a:ext uri="{909E8E84-426E-40dd-AFC4-6F175D3DCCD1}">
              <a14:hiddenFill xmlns="" xmlns:a14="http://schemas.microsoft.com/office/drawing/2010/main">
                <a:solidFill>
                  <a:srgbClr val="FFFFFF"/>
                </a:solidFill>
              </a14:hiddenFill>
            </a:ext>
          </a:extLst>
        </p:spPr>
      </p:pic>
      <p:sp>
        <p:nvSpPr>
          <p:cNvPr id="29698" name="Rectangle 2"/>
          <p:cNvSpPr>
            <a:spLocks noGrp="1" noChangeArrowheads="1"/>
          </p:cNvSpPr>
          <p:nvPr>
            <p:ph type="title"/>
          </p:nvPr>
        </p:nvSpPr>
        <p:spPr/>
        <p:txBody>
          <a:bodyPr/>
          <a:lstStyle/>
          <a:p>
            <a:r>
              <a:rPr lang="en-US" smtClean="0"/>
              <a:t>Example: Human Rationality?</a:t>
            </a:r>
          </a:p>
        </p:txBody>
      </p:sp>
      <p:sp>
        <p:nvSpPr>
          <p:cNvPr id="1163267" name="Rectangle 3"/>
          <p:cNvSpPr>
            <a:spLocks noGrp="1" noChangeArrowheads="1"/>
          </p:cNvSpPr>
          <p:nvPr>
            <p:ph idx="1"/>
          </p:nvPr>
        </p:nvSpPr>
        <p:spPr/>
        <p:txBody>
          <a:bodyPr/>
          <a:lstStyle/>
          <a:p>
            <a:pPr>
              <a:lnSpc>
                <a:spcPct val="80000"/>
              </a:lnSpc>
            </a:pPr>
            <a:r>
              <a:rPr lang="en-US" sz="2100" dirty="0"/>
              <a:t>Famous example of Allais (1953)</a:t>
            </a:r>
          </a:p>
          <a:p>
            <a:pPr lvl="5">
              <a:lnSpc>
                <a:spcPct val="80000"/>
              </a:lnSpc>
            </a:pPr>
            <a:endParaRPr lang="en-US" sz="900" dirty="0">
              <a:latin typeface="Calibri" pitchFamily="34" charset="0"/>
            </a:endParaRPr>
          </a:p>
          <a:p>
            <a:pPr lvl="1">
              <a:lnSpc>
                <a:spcPct val="80000"/>
              </a:lnSpc>
            </a:pPr>
            <a:r>
              <a:rPr lang="en-US" sz="1800" dirty="0"/>
              <a:t>A: [0.8, $4k;    0.2, $0]</a:t>
            </a:r>
          </a:p>
          <a:p>
            <a:pPr lvl="1">
              <a:lnSpc>
                <a:spcPct val="80000"/>
              </a:lnSpc>
            </a:pPr>
            <a:r>
              <a:rPr lang="en-US" sz="1800" dirty="0"/>
              <a:t>B: [1.0, $3k;    0.0, $0]</a:t>
            </a:r>
          </a:p>
          <a:p>
            <a:pPr lvl="5">
              <a:lnSpc>
                <a:spcPct val="80000"/>
              </a:lnSpc>
            </a:pPr>
            <a:endParaRPr lang="en-US" sz="900" dirty="0"/>
          </a:p>
          <a:p>
            <a:pPr lvl="1">
              <a:lnSpc>
                <a:spcPct val="80000"/>
              </a:lnSpc>
            </a:pPr>
            <a:r>
              <a:rPr lang="en-US" sz="1800" dirty="0"/>
              <a:t>C: [0.2, $4k;    0.8, $0]</a:t>
            </a:r>
          </a:p>
          <a:p>
            <a:pPr lvl="1">
              <a:lnSpc>
                <a:spcPct val="80000"/>
              </a:lnSpc>
            </a:pPr>
            <a:r>
              <a:rPr lang="en-US" sz="1800" dirty="0"/>
              <a:t>D: [0.25, $3k;    0.75, $0]</a:t>
            </a:r>
          </a:p>
          <a:p>
            <a:pPr lvl="2">
              <a:lnSpc>
                <a:spcPct val="80000"/>
              </a:lnSpc>
            </a:pPr>
            <a:endParaRPr lang="en-US" sz="1500" dirty="0"/>
          </a:p>
          <a:p>
            <a:pPr>
              <a:lnSpc>
                <a:spcPct val="80000"/>
              </a:lnSpc>
            </a:pPr>
            <a:r>
              <a:rPr lang="en-US" sz="2100" dirty="0"/>
              <a:t>Most people prefer B &gt; A, C &gt; D</a:t>
            </a:r>
          </a:p>
          <a:p>
            <a:pPr lvl="2">
              <a:lnSpc>
                <a:spcPct val="80000"/>
              </a:lnSpc>
            </a:pPr>
            <a:endParaRPr lang="en-US" sz="1500" dirty="0"/>
          </a:p>
          <a:p>
            <a:pPr>
              <a:lnSpc>
                <a:spcPct val="80000"/>
              </a:lnSpc>
            </a:pPr>
            <a:r>
              <a:rPr lang="en-US" sz="2100" dirty="0"/>
              <a:t>But if U($0) = 0, then</a:t>
            </a:r>
          </a:p>
          <a:p>
            <a:pPr lvl="1">
              <a:lnSpc>
                <a:spcPct val="80000"/>
              </a:lnSpc>
            </a:pPr>
            <a:r>
              <a:rPr lang="en-US" sz="1800" dirty="0"/>
              <a:t>B &gt; A </a:t>
            </a:r>
            <a:r>
              <a:rPr lang="en-US" sz="1800" dirty="0">
                <a:sym typeface="Symbol" pitchFamily="18" charset="2"/>
              </a:rPr>
              <a:t> U($3k) &gt; 0.8 U($4k)</a:t>
            </a:r>
          </a:p>
          <a:p>
            <a:pPr lvl="1">
              <a:lnSpc>
                <a:spcPct val="80000"/>
              </a:lnSpc>
            </a:pPr>
            <a:r>
              <a:rPr lang="en-US" sz="1800" dirty="0"/>
              <a:t>C &gt; D </a:t>
            </a:r>
            <a:r>
              <a:rPr lang="en-US" sz="1800" dirty="0">
                <a:sym typeface="Symbol" pitchFamily="18" charset="2"/>
              </a:rPr>
              <a:t> 0.8 U($4k) &gt; U($3k)</a:t>
            </a:r>
          </a:p>
          <a:p>
            <a:pPr lvl="1">
              <a:lnSpc>
                <a:spcPct val="80000"/>
              </a:lnSpc>
            </a:pPr>
            <a:endParaRPr lang="en-US" sz="1800" dirty="0">
              <a:sym typeface="Symbol" pitchFamily="18" charset="2"/>
            </a:endParaRPr>
          </a:p>
        </p:txBody>
      </p:sp>
      <p:sp>
        <p:nvSpPr>
          <p:cNvPr id="6" name="Left Arrow 5"/>
          <p:cNvSpPr/>
          <p:nvPr/>
        </p:nvSpPr>
        <p:spPr>
          <a:xfrm>
            <a:off x="3028950" y="2370994"/>
            <a:ext cx="285750" cy="2286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534091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2F075E6D-D18F-4B6F-9512-EA4683546681}" type="slidenum">
              <a:rPr lang="en-US"/>
              <a:pPr/>
              <a:t>11</a:t>
            </a:fld>
            <a:endParaRPr lang="en-US"/>
          </a:p>
        </p:txBody>
      </p:sp>
      <p:sp>
        <p:nvSpPr>
          <p:cNvPr id="21508" name="Rectangle 2"/>
          <p:cNvSpPr>
            <a:spLocks noGrp="1" noChangeArrowheads="1"/>
          </p:cNvSpPr>
          <p:nvPr>
            <p:ph type="title"/>
          </p:nvPr>
        </p:nvSpPr>
        <p:spPr/>
        <p:txBody>
          <a:bodyPr/>
          <a:lstStyle/>
          <a:p>
            <a:r>
              <a:rPr lang="en-US" sz="3600">
                <a:ea typeface="ＭＳ Ｐゴシック" pitchFamily="34" charset="-128"/>
              </a:rPr>
              <a:t>How to Play a Game by Searching</a:t>
            </a:r>
            <a:endParaRPr lang="en-US">
              <a:ea typeface="ＭＳ Ｐゴシック" pitchFamily="34" charset="-128"/>
            </a:endParaRPr>
          </a:p>
        </p:txBody>
      </p:sp>
      <p:sp>
        <p:nvSpPr>
          <p:cNvPr id="24581" name="Rectangle 3"/>
          <p:cNvSpPr>
            <a:spLocks noGrp="1" noChangeArrowheads="1"/>
          </p:cNvSpPr>
          <p:nvPr>
            <p:ph type="body" idx="1"/>
          </p:nvPr>
        </p:nvSpPr>
        <p:spPr>
          <a:xfrm>
            <a:off x="609600" y="1295400"/>
            <a:ext cx="7772400" cy="4114800"/>
          </a:xfrm>
        </p:spPr>
        <p:txBody>
          <a:bodyPr/>
          <a:lstStyle/>
          <a:p>
            <a:pPr>
              <a:lnSpc>
                <a:spcPct val="110000"/>
              </a:lnSpc>
            </a:pPr>
            <a:r>
              <a:rPr lang="en-US" dirty="0">
                <a:ea typeface="ＭＳ Ｐゴシック" pitchFamily="34" charset="-128"/>
              </a:rPr>
              <a:t>General Scheme</a:t>
            </a:r>
          </a:p>
          <a:p>
            <a:pPr marL="914400" lvl="1" indent="-457200">
              <a:lnSpc>
                <a:spcPct val="110000"/>
              </a:lnSpc>
              <a:buFont typeface="+mj-lt"/>
              <a:buAutoNum type="arabicPeriod"/>
            </a:pPr>
            <a:r>
              <a:rPr lang="en-US" b="1" dirty="0">
                <a:ea typeface="ＭＳ Ｐゴシック" pitchFamily="34" charset="-128"/>
              </a:rPr>
              <a:t>Consider all legal successors to the current state (‘board position’)</a:t>
            </a:r>
          </a:p>
          <a:p>
            <a:pPr marL="914400" lvl="1" indent="-457200">
              <a:lnSpc>
                <a:spcPct val="110000"/>
              </a:lnSpc>
              <a:buFont typeface="+mj-lt"/>
              <a:buAutoNum type="arabicPeriod"/>
            </a:pPr>
            <a:r>
              <a:rPr lang="en-US" b="1" dirty="0">
                <a:ea typeface="ＭＳ Ｐゴシック" pitchFamily="34" charset="-128"/>
              </a:rPr>
              <a:t>Evaluate each successor board position</a:t>
            </a:r>
          </a:p>
          <a:p>
            <a:pPr marL="914400" lvl="1" indent="-457200">
              <a:lnSpc>
                <a:spcPct val="110000"/>
              </a:lnSpc>
              <a:buFont typeface="+mj-lt"/>
              <a:buAutoNum type="arabicPeriod"/>
            </a:pPr>
            <a:r>
              <a:rPr lang="en-US" b="1" dirty="0">
                <a:ea typeface="ＭＳ Ｐゴシック" pitchFamily="34" charset="-128"/>
              </a:rPr>
              <a:t>Pick the move which leads to the best board position.</a:t>
            </a:r>
          </a:p>
          <a:p>
            <a:pPr marL="914400" lvl="1" indent="-457200">
              <a:lnSpc>
                <a:spcPct val="110000"/>
              </a:lnSpc>
              <a:buFont typeface="+mj-lt"/>
              <a:buAutoNum type="arabicPeriod"/>
            </a:pPr>
            <a:r>
              <a:rPr lang="en-US" b="1" dirty="0">
                <a:ea typeface="ＭＳ Ｐゴシック" pitchFamily="34" charset="-128"/>
              </a:rPr>
              <a:t>After</a:t>
            </a:r>
            <a:r>
              <a:rPr lang="en-US" b="1" dirty="0">
                <a:solidFill>
                  <a:srgbClr val="0000FF"/>
                </a:solidFill>
                <a:effectLst>
                  <a:outerShdw blurRad="38100" dist="38100" dir="2700000" algn="tl">
                    <a:srgbClr val="000000">
                      <a:alpha val="43137"/>
                    </a:srgbClr>
                  </a:outerShdw>
                </a:effectLst>
                <a:ea typeface="ＭＳ Ｐゴシック" pitchFamily="34" charset="-128"/>
              </a:rPr>
              <a:t> your opponent moves</a:t>
            </a:r>
            <a:r>
              <a:rPr lang="en-US" b="1" dirty="0">
                <a:ea typeface="ＭＳ Ｐゴシック" pitchFamily="34" charset="-128"/>
              </a:rPr>
              <a:t>, </a:t>
            </a:r>
            <a:r>
              <a:rPr lang="en-US" dirty="0">
                <a:ea typeface="ＭＳ Ｐゴシック" pitchFamily="34" charset="-128"/>
              </a:rPr>
              <a:t>repeat.</a:t>
            </a:r>
          </a:p>
          <a:p>
            <a:pPr lvl="1">
              <a:lnSpc>
                <a:spcPct val="110000"/>
              </a:lnSpc>
              <a:buNone/>
            </a:pPr>
            <a:endParaRPr lang="en-US" dirty="0">
              <a:ea typeface="ＭＳ Ｐゴシック" pitchFamily="34" charset="-128"/>
            </a:endParaRPr>
          </a:p>
          <a:p>
            <a:pPr>
              <a:lnSpc>
                <a:spcPct val="110000"/>
              </a:lnSpc>
            </a:pPr>
            <a:r>
              <a:rPr lang="en-US">
                <a:ea typeface="ＭＳ Ｐゴシック" pitchFamily="34" charset="-128"/>
              </a:rPr>
              <a:t>Design issues</a:t>
            </a:r>
            <a:endParaRPr lang="en-US" dirty="0">
              <a:ea typeface="ＭＳ Ｐゴシック" pitchFamily="34" charset="-128"/>
            </a:endParaRPr>
          </a:p>
          <a:p>
            <a:pPr lvl="1">
              <a:lnSpc>
                <a:spcPct val="110000"/>
              </a:lnSpc>
              <a:buFont typeface="Arial" pitchFamily="34" charset="0"/>
              <a:buAutoNum type="arabicPeriod"/>
            </a:pPr>
            <a:r>
              <a:rPr lang="en-US" dirty="0">
                <a:ea typeface="ＭＳ Ｐゴシック" pitchFamily="34" charset="-128"/>
              </a:rPr>
              <a:t>Representing the ‘board’</a:t>
            </a:r>
          </a:p>
          <a:p>
            <a:pPr lvl="1">
              <a:lnSpc>
                <a:spcPct val="110000"/>
              </a:lnSpc>
              <a:buFont typeface="Arial" pitchFamily="34" charset="0"/>
              <a:buAutoNum type="arabicPeriod"/>
            </a:pPr>
            <a:r>
              <a:rPr lang="en-US" dirty="0">
                <a:ea typeface="ＭＳ Ｐゴシック" pitchFamily="34" charset="-128"/>
              </a:rPr>
              <a:t>Representing legal next boards</a:t>
            </a:r>
          </a:p>
          <a:p>
            <a:pPr lvl="1">
              <a:lnSpc>
                <a:spcPct val="110000"/>
              </a:lnSpc>
              <a:buFont typeface="Arial" pitchFamily="34" charset="0"/>
              <a:buAutoNum type="arabicPeriod"/>
            </a:pPr>
            <a:r>
              <a:rPr lang="en-US" dirty="0">
                <a:ea typeface="ＭＳ Ｐゴシック" pitchFamily="34" charset="-128"/>
              </a:rPr>
              <a:t>Evaluating positions</a:t>
            </a:r>
          </a:p>
          <a:p>
            <a:pPr lvl="1">
              <a:lnSpc>
                <a:spcPct val="110000"/>
              </a:lnSpc>
              <a:buFont typeface="Arial" pitchFamily="34" charset="0"/>
              <a:buAutoNum type="arabicPeriod"/>
            </a:pPr>
            <a:r>
              <a:rPr lang="en-US" dirty="0">
                <a:ea typeface="ＭＳ Ｐゴシック" pitchFamily="34" charset="-128"/>
              </a:rPr>
              <a:t>Looking ahead</a:t>
            </a:r>
          </a:p>
          <a:p>
            <a:pPr lvl="1">
              <a:lnSpc>
                <a:spcPct val="110000"/>
              </a:lnSpc>
              <a:buFont typeface="Arial" pitchFamily="34" charset="0"/>
              <a:buChar char="•"/>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12</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Only standard pawn moves:</a:t>
            </a:r>
          </a:p>
          <a:p>
            <a:pPr marL="914400" lvl="1" indent="-457200">
              <a:buFont typeface="+mj-lt"/>
              <a:buAutoNum type="arabicPeriod"/>
            </a:pPr>
            <a:r>
              <a:rPr lang="en-US" dirty="0">
                <a:ea typeface="ＭＳ Ｐゴシック" pitchFamily="34" charset="-128"/>
              </a:rPr>
              <a:t>A pawn moves forward one square onto an empty square </a:t>
            </a:r>
          </a:p>
          <a:p>
            <a:pPr marL="914400" lvl="1" indent="-457200">
              <a:buFont typeface="+mj-lt"/>
              <a:buAutoNum type="arabicPeriod"/>
            </a:pPr>
            <a:r>
              <a:rPr lang="en-US" dirty="0">
                <a:ea typeface="ＭＳ Ｐゴシック" pitchFamily="34" charset="-128"/>
              </a:rPr>
              <a:t>A pawn “captures” an opponent pawn by moving  diagonally forward one square, if that square contains an opposing pawn. The opposing pawn is removed from the board. </a:t>
            </a:r>
          </a:p>
          <a:p>
            <a:endParaRPr lang="en-US" dirty="0">
              <a:ea typeface="ＭＳ Ｐゴシック" pitchFamily="34" charset="-128"/>
            </a:endParaRPr>
          </a:p>
        </p:txBody>
      </p:sp>
      <p:pic>
        <p:nvPicPr>
          <p:cNvPr id="4098"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13</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Player P</a:t>
            </a:r>
            <a:r>
              <a:rPr lang="en-US" baseline="-25000" dirty="0">
                <a:ea typeface="ＭＳ Ｐゴシック" pitchFamily="34" charset="-128"/>
              </a:rPr>
              <a:t>1</a:t>
            </a:r>
            <a:r>
              <a:rPr lang="en-US" dirty="0">
                <a:ea typeface="ＭＳ Ｐゴシック" pitchFamily="34" charset="-128"/>
              </a:rPr>
              <a:t> wins the game against P</a:t>
            </a:r>
            <a:r>
              <a:rPr lang="en-US" baseline="-25000" dirty="0">
                <a:ea typeface="ＭＳ Ｐゴシック" pitchFamily="34" charset="-128"/>
              </a:rPr>
              <a:t>2</a:t>
            </a:r>
            <a:r>
              <a:rPr lang="en-US" dirty="0">
                <a:ea typeface="ＭＳ Ｐゴシック" pitchFamily="34" charset="-128"/>
              </a:rPr>
              <a:t> when: </a:t>
            </a:r>
          </a:p>
          <a:p>
            <a:pPr lvl="1"/>
            <a:r>
              <a:rPr lang="en-US" dirty="0">
                <a:ea typeface="ＭＳ Ｐゴシック" pitchFamily="34" charset="-128"/>
              </a:rPr>
              <a:t>One of P</a:t>
            </a:r>
            <a:r>
              <a:rPr lang="en-US" baseline="-25000" dirty="0">
                <a:ea typeface="ＭＳ Ｐゴシック" pitchFamily="34" charset="-128"/>
              </a:rPr>
              <a:t>1</a:t>
            </a:r>
            <a:r>
              <a:rPr lang="en-US" dirty="0">
                <a:ea typeface="ＭＳ Ｐゴシック" pitchFamily="34" charset="-128"/>
              </a:rPr>
              <a:t>’s pawns reaches the far side of the </a:t>
            </a:r>
            <a:r>
              <a:rPr lang="en-US" dirty="0" smtClean="0">
                <a:ea typeface="ＭＳ Ｐゴシック" pitchFamily="34" charset="-128"/>
              </a:rPr>
              <a:t>board, or</a:t>
            </a:r>
            <a:endParaRPr lang="en-US" dirty="0">
              <a:ea typeface="ＭＳ Ｐゴシック" pitchFamily="34" charset="-128"/>
            </a:endParaRP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cannot move because no legal move is possible. </a:t>
            </a: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has no pawns left. </a:t>
            </a:r>
          </a:p>
          <a:p>
            <a:pPr algn="ctr">
              <a:buFont typeface="Symbol" pitchFamily="18" charset="2"/>
              <a:buNone/>
            </a:pPr>
            <a:r>
              <a:rPr lang="en-US" sz="2000" b="0" i="1" dirty="0">
                <a:ea typeface="ＭＳ Ｐゴシック" pitchFamily="34" charset="-128"/>
              </a:rPr>
              <a:t>(Invented by Martin Gardner in 1962, with learning “program” using match boxes. Reprinted in “The Unexpected Hanging..)</a:t>
            </a:r>
          </a:p>
          <a:p>
            <a:endParaRPr lang="en-US" dirty="0">
              <a:ea typeface="ＭＳ Ｐゴシック" pitchFamily="34" charset="-128"/>
            </a:endParaRPr>
          </a:p>
        </p:txBody>
      </p:sp>
      <p:pic>
        <p:nvPicPr>
          <p:cNvPr id="7"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7063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4579" name="Slide Number Placeholder 5"/>
          <p:cNvSpPr>
            <a:spLocks noGrp="1"/>
          </p:cNvSpPr>
          <p:nvPr>
            <p:ph type="sldNum" sz="quarter" idx="12"/>
          </p:nvPr>
        </p:nvSpPr>
        <p:spPr>
          <a:noFill/>
        </p:spPr>
        <p:txBody>
          <a:bodyPr/>
          <a:lstStyle/>
          <a:p>
            <a:r>
              <a:rPr lang="en-US"/>
              <a:t>       </a:t>
            </a:r>
            <a:fld id="{26A607FD-51A6-4506-93E0-FDEB67879288}" type="slidenum">
              <a:rPr lang="en-US"/>
              <a:pPr/>
              <a:t>14</a:t>
            </a:fld>
            <a:endParaRPr lang="en-US"/>
          </a:p>
        </p:txBody>
      </p:sp>
      <p:sp>
        <p:nvSpPr>
          <p:cNvPr id="24580" name="Rectangle 2"/>
          <p:cNvSpPr>
            <a:spLocks noGrp="1" noChangeArrowheads="1"/>
          </p:cNvSpPr>
          <p:nvPr>
            <p:ph type="title"/>
          </p:nvPr>
        </p:nvSpPr>
        <p:spPr/>
        <p:txBody>
          <a:bodyPr/>
          <a:lstStyle/>
          <a:p>
            <a:r>
              <a:rPr lang="en-US">
                <a:ea typeface="ＭＳ Ｐゴシック" pitchFamily="34" charset="-128"/>
              </a:rPr>
              <a:t>Hexapawn: Three Possible First Moves</a:t>
            </a:r>
          </a:p>
        </p:txBody>
      </p:sp>
      <p:sp>
        <p:nvSpPr>
          <p:cNvPr id="24581" name="Rectangle 3"/>
          <p:cNvSpPr>
            <a:spLocks noGrp="1" noChangeArrowheads="1"/>
          </p:cNvSpPr>
          <p:nvPr>
            <p:ph type="body" idx="1"/>
          </p:nvPr>
        </p:nvSpPr>
        <p:spPr/>
        <p:txBody>
          <a:bodyPr/>
          <a:lstStyle/>
          <a:p>
            <a:endParaRPr lang="en-US">
              <a:ea typeface="ＭＳ Ｐゴシック" pitchFamily="34" charset="-128"/>
            </a:endParaRPr>
          </a:p>
        </p:txBody>
      </p:sp>
      <p:graphicFrame>
        <p:nvGraphicFramePr>
          <p:cNvPr id="1185796" name="Group 4"/>
          <p:cNvGraphicFramePr>
            <a:graphicFrameLocks noGrp="1"/>
          </p:cNvGraphicFramePr>
          <p:nvPr/>
        </p:nvGraphicFramePr>
        <p:xfrm>
          <a:off x="5638800" y="38100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15" name="Group 23"/>
          <p:cNvGraphicFramePr>
            <a:graphicFrameLocks noGrp="1"/>
          </p:cNvGraphicFramePr>
          <p:nvPr/>
        </p:nvGraphicFramePr>
        <p:xfrm>
          <a:off x="2667000" y="38100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34" name="Group 42"/>
          <p:cNvGraphicFramePr>
            <a:graphicFrameLocks noGrp="1"/>
          </p:cNvGraphicFramePr>
          <p:nvPr/>
        </p:nvGraphicFramePr>
        <p:xfrm>
          <a:off x="4152900" y="3871913"/>
          <a:ext cx="838200" cy="1005840"/>
        </p:xfrm>
        <a:graphic>
          <a:graphicData uri="http://schemas.openxmlformats.org/drawingml/2006/table">
            <a:tbl>
              <a:tblPr/>
              <a:tblGrid>
                <a:gridCol w="266700">
                  <a:extLst>
                    <a:ext uri="{9D8B030D-6E8A-4147-A177-3AD203B41FA5}">
                      <a16:colId xmlns:a16="http://schemas.microsoft.com/office/drawing/2014/main" xmlns="" val="20000"/>
                    </a:ext>
                  </a:extLst>
                </a:gridCol>
                <a:gridCol w="293688">
                  <a:extLst>
                    <a:ext uri="{9D8B030D-6E8A-4147-A177-3AD203B41FA5}">
                      <a16:colId xmlns:a16="http://schemas.microsoft.com/office/drawing/2014/main" xmlns="" val="20001"/>
                    </a:ext>
                  </a:extLst>
                </a:gridCol>
                <a:gridCol w="277812">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53" name="Group 61"/>
          <p:cNvGraphicFramePr>
            <a:graphicFrameLocks noGrp="1"/>
          </p:cNvGraphicFramePr>
          <p:nvPr/>
        </p:nvGraphicFramePr>
        <p:xfrm>
          <a:off x="4191000" y="18288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sp>
        <p:nvSpPr>
          <p:cNvPr id="24658" name="Line 80"/>
          <p:cNvSpPr>
            <a:spLocks noChangeShapeType="1"/>
          </p:cNvSpPr>
          <p:nvPr/>
        </p:nvSpPr>
        <p:spPr bwMode="auto">
          <a:xfrm flipH="1">
            <a:off x="3200400" y="28956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59" name="Line 81"/>
          <p:cNvSpPr>
            <a:spLocks noChangeShapeType="1"/>
          </p:cNvSpPr>
          <p:nvPr/>
        </p:nvSpPr>
        <p:spPr bwMode="auto">
          <a:xfrm>
            <a:off x="4572000" y="2971800"/>
            <a:ext cx="0" cy="685800"/>
          </a:xfrm>
          <a:prstGeom prst="line">
            <a:avLst/>
          </a:prstGeom>
          <a:noFill/>
          <a:ln w="9525">
            <a:solidFill>
              <a:schemeClr val="tx1"/>
            </a:solidFill>
            <a:miter lim="800000"/>
            <a:headEnd/>
            <a:tailEnd type="triangle" w="med" len="med"/>
          </a:ln>
        </p:spPr>
        <p:txBody>
          <a:bodyPr wrap="none"/>
          <a:lstStyle/>
          <a:p>
            <a:endParaRPr lang="en-US"/>
          </a:p>
        </p:txBody>
      </p:sp>
      <p:sp>
        <p:nvSpPr>
          <p:cNvPr id="24660" name="Line 82"/>
          <p:cNvSpPr>
            <a:spLocks noChangeShapeType="1"/>
          </p:cNvSpPr>
          <p:nvPr/>
        </p:nvSpPr>
        <p:spPr bwMode="auto">
          <a:xfrm>
            <a:off x="4572000" y="2895600"/>
            <a:ext cx="14478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61" name="Text Box 83"/>
          <p:cNvSpPr txBox="1">
            <a:spLocks noChangeArrowheads="1"/>
          </p:cNvSpPr>
          <p:nvPr/>
        </p:nvSpPr>
        <p:spPr bwMode="auto">
          <a:xfrm>
            <a:off x="5257800" y="2971800"/>
            <a:ext cx="2035175" cy="457200"/>
          </a:xfrm>
          <a:prstGeom prst="rect">
            <a:avLst/>
          </a:prstGeom>
          <a:noFill/>
          <a:ln w="9525">
            <a:noFill/>
            <a:miter lim="800000"/>
            <a:headEnd/>
            <a:tailEnd/>
          </a:ln>
        </p:spPr>
        <p:txBody>
          <a:bodyPr>
            <a:spAutoFit/>
          </a:bodyPr>
          <a:lstStyle/>
          <a:p>
            <a:pPr>
              <a:spcBef>
                <a:spcPct val="50000"/>
              </a:spcBef>
            </a:pPr>
            <a:r>
              <a:rPr lang="en-US" i="1">
                <a:solidFill>
                  <a:schemeClr val="accent2"/>
                </a:solidFill>
                <a:latin typeface="Franklin Gothic Medium" pitchFamily="34" charset="0"/>
              </a:rPr>
              <a:t>White moves</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15</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ea typeface="ＭＳ Ｐゴシック" pitchFamily="34" charset="-128"/>
              </a:rPr>
              <a:t>Represent the game problem space by a tree:</a:t>
            </a:r>
          </a:p>
          <a:p>
            <a:pPr lvl="1"/>
            <a:r>
              <a:rPr lang="en-US" dirty="0">
                <a:ea typeface="ＭＳ Ｐゴシック" pitchFamily="34" charset="-128"/>
              </a:rPr>
              <a:t>Nodes represent ‘board positions’; edges represent legal moves.</a:t>
            </a:r>
          </a:p>
          <a:p>
            <a:pPr lvl="1"/>
            <a:r>
              <a:rPr lang="en-US" dirty="0">
                <a:ea typeface="ＭＳ Ｐゴシック" pitchFamily="34" charset="-128"/>
              </a:rPr>
              <a:t>Root node is the first position in which a decision must be made.</a:t>
            </a:r>
          </a:p>
          <a:p>
            <a:pPr lvl="1"/>
            <a:endParaRPr lang="en-US" dirty="0">
              <a:ea typeface="ＭＳ Ｐゴシック" pitchFamily="34" charset="-128"/>
            </a:endParaRPr>
          </a:p>
          <a:p>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5603" name="Slide Number Placeholder 5"/>
          <p:cNvSpPr>
            <a:spLocks noGrp="1"/>
          </p:cNvSpPr>
          <p:nvPr>
            <p:ph type="sldNum" sz="quarter" idx="12"/>
          </p:nvPr>
        </p:nvSpPr>
        <p:spPr>
          <a:noFill/>
        </p:spPr>
        <p:txBody>
          <a:bodyPr/>
          <a:lstStyle/>
          <a:p>
            <a:r>
              <a:rPr lang="en-US"/>
              <a:t>       </a:t>
            </a:r>
            <a:fld id="{1A8AD733-64FF-4C42-89B8-5DB133E2A397}" type="slidenum">
              <a:rPr lang="en-US"/>
              <a:pPr/>
              <a:t>16</a:t>
            </a:fld>
            <a:endParaRPr lang="en-US"/>
          </a:p>
        </p:txBody>
      </p:sp>
      <p:sp>
        <p:nvSpPr>
          <p:cNvPr id="25604" name="Rectangle 2"/>
          <p:cNvSpPr>
            <a:spLocks noGrp="1" noChangeArrowheads="1"/>
          </p:cNvSpPr>
          <p:nvPr>
            <p:ph type="title"/>
          </p:nvPr>
        </p:nvSpPr>
        <p:spPr>
          <a:xfrm>
            <a:off x="685800" y="609600"/>
            <a:ext cx="8077200" cy="457200"/>
          </a:xfrm>
        </p:spPr>
        <p:txBody>
          <a:bodyPr/>
          <a:lstStyle/>
          <a:p>
            <a:r>
              <a:rPr lang="en-US" sz="2800">
                <a:ea typeface="ＭＳ Ｐゴシック" pitchFamily="34" charset="-128"/>
              </a:rPr>
              <a:t>Hexapawn: Simplified Game Tree for 2 Moves</a:t>
            </a:r>
          </a:p>
        </p:txBody>
      </p:sp>
      <p:graphicFrame>
        <p:nvGraphicFramePr>
          <p:cNvPr id="1188867" name="Group 3"/>
          <p:cNvGraphicFramePr>
            <a:graphicFrameLocks noGrp="1"/>
          </p:cNvGraphicFramePr>
          <p:nvPr/>
        </p:nvGraphicFramePr>
        <p:xfrm>
          <a:off x="63246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886" name="Group 22"/>
          <p:cNvGraphicFramePr>
            <a:graphicFrameLocks noGrp="1"/>
          </p:cNvGraphicFramePr>
          <p:nvPr/>
        </p:nvGraphicFramePr>
        <p:xfrm>
          <a:off x="12192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05" name="Group 41"/>
          <p:cNvGraphicFramePr>
            <a:graphicFrameLocks noGrp="1"/>
          </p:cNvGraphicFramePr>
          <p:nvPr/>
        </p:nvGraphicFramePr>
        <p:xfrm>
          <a:off x="41529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24" name="Group 60"/>
          <p:cNvGraphicFramePr>
            <a:graphicFrameLocks noGrp="1"/>
          </p:cNvGraphicFramePr>
          <p:nvPr/>
        </p:nvGraphicFramePr>
        <p:xfrm>
          <a:off x="4152900" y="12954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43" name="Group 79"/>
          <p:cNvGraphicFramePr>
            <a:graphicFrameLocks noGrp="1"/>
          </p:cNvGraphicFramePr>
          <p:nvPr/>
        </p:nvGraphicFramePr>
        <p:xfrm>
          <a:off x="22860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62" name="Group 98"/>
          <p:cNvGraphicFramePr>
            <a:graphicFrameLocks noGrp="1"/>
          </p:cNvGraphicFramePr>
          <p:nvPr/>
        </p:nvGraphicFramePr>
        <p:xfrm>
          <a:off x="12954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81" name="Group 117"/>
          <p:cNvGraphicFramePr>
            <a:graphicFrameLocks noGrp="1"/>
          </p:cNvGraphicFramePr>
          <p:nvPr/>
        </p:nvGraphicFramePr>
        <p:xfrm>
          <a:off x="3048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00" name="Group 136"/>
          <p:cNvGraphicFramePr>
            <a:graphicFrameLocks noGrp="1"/>
          </p:cNvGraphicFramePr>
          <p:nvPr/>
        </p:nvGraphicFramePr>
        <p:xfrm>
          <a:off x="65532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19" name="Group 155"/>
          <p:cNvGraphicFramePr>
            <a:graphicFrameLocks noGrp="1"/>
          </p:cNvGraphicFramePr>
          <p:nvPr/>
        </p:nvGraphicFramePr>
        <p:xfrm>
          <a:off x="35052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38" name="Group 174"/>
          <p:cNvGraphicFramePr>
            <a:graphicFrameLocks noGrp="1"/>
          </p:cNvGraphicFramePr>
          <p:nvPr/>
        </p:nvGraphicFramePr>
        <p:xfrm>
          <a:off x="45720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57" name="Group 193"/>
          <p:cNvGraphicFramePr>
            <a:graphicFrameLocks noGrp="1"/>
          </p:cNvGraphicFramePr>
          <p:nvPr/>
        </p:nvGraphicFramePr>
        <p:xfrm>
          <a:off x="55626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sp>
        <p:nvSpPr>
          <p:cNvPr id="25814" name="Line 212"/>
          <p:cNvSpPr>
            <a:spLocks noChangeShapeType="1"/>
          </p:cNvSpPr>
          <p:nvPr/>
        </p:nvSpPr>
        <p:spPr bwMode="auto">
          <a:xfrm flipH="1">
            <a:off x="1752600" y="2362200"/>
            <a:ext cx="28194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5" name="Line 213"/>
          <p:cNvSpPr>
            <a:spLocks noChangeShapeType="1"/>
          </p:cNvSpPr>
          <p:nvPr/>
        </p:nvSpPr>
        <p:spPr bwMode="auto">
          <a:xfrm>
            <a:off x="4572000" y="2362200"/>
            <a:ext cx="0" cy="381000"/>
          </a:xfrm>
          <a:prstGeom prst="line">
            <a:avLst/>
          </a:prstGeom>
          <a:noFill/>
          <a:ln w="9525">
            <a:solidFill>
              <a:schemeClr val="tx1"/>
            </a:solidFill>
            <a:miter lim="800000"/>
            <a:headEnd/>
            <a:tailEnd type="triangle" w="med" len="med"/>
          </a:ln>
        </p:spPr>
        <p:txBody>
          <a:bodyPr wrap="none"/>
          <a:lstStyle/>
          <a:p>
            <a:endParaRPr lang="en-US"/>
          </a:p>
        </p:txBody>
      </p:sp>
      <p:sp>
        <p:nvSpPr>
          <p:cNvPr id="25816" name="Line 214"/>
          <p:cNvSpPr>
            <a:spLocks noChangeShapeType="1"/>
          </p:cNvSpPr>
          <p:nvPr/>
        </p:nvSpPr>
        <p:spPr bwMode="auto">
          <a:xfrm>
            <a:off x="4572000" y="2362200"/>
            <a:ext cx="21336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7" name="Line 215"/>
          <p:cNvSpPr>
            <a:spLocks noChangeShapeType="1"/>
          </p:cNvSpPr>
          <p:nvPr/>
        </p:nvSpPr>
        <p:spPr bwMode="auto">
          <a:xfrm flipH="1">
            <a:off x="762000" y="3962400"/>
            <a:ext cx="9144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8" name="Line 216"/>
          <p:cNvSpPr>
            <a:spLocks noChangeShapeType="1"/>
          </p:cNvSpPr>
          <p:nvPr/>
        </p:nvSpPr>
        <p:spPr bwMode="auto">
          <a:xfrm>
            <a:off x="1676400" y="3962400"/>
            <a:ext cx="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9" name="Line 217"/>
          <p:cNvSpPr>
            <a:spLocks noChangeShapeType="1"/>
          </p:cNvSpPr>
          <p:nvPr/>
        </p:nvSpPr>
        <p:spPr bwMode="auto">
          <a:xfrm>
            <a:off x="1676400" y="3962400"/>
            <a:ext cx="990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0" name="Line 218"/>
          <p:cNvSpPr>
            <a:spLocks noChangeShapeType="1"/>
          </p:cNvSpPr>
          <p:nvPr/>
        </p:nvSpPr>
        <p:spPr bwMode="auto">
          <a:xfrm flipH="1">
            <a:off x="3962400" y="3962400"/>
            <a:ext cx="609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1" name="Line 219"/>
          <p:cNvSpPr>
            <a:spLocks noChangeShapeType="1"/>
          </p:cNvSpPr>
          <p:nvPr/>
        </p:nvSpPr>
        <p:spPr bwMode="auto">
          <a:xfrm>
            <a:off x="4572000" y="4038600"/>
            <a:ext cx="381000" cy="762000"/>
          </a:xfrm>
          <a:prstGeom prst="line">
            <a:avLst/>
          </a:prstGeom>
          <a:noFill/>
          <a:ln w="9525">
            <a:solidFill>
              <a:schemeClr val="tx1"/>
            </a:solidFill>
            <a:miter lim="800000"/>
            <a:headEnd/>
            <a:tailEnd type="triangle" w="med" len="med"/>
          </a:ln>
        </p:spPr>
        <p:txBody>
          <a:bodyPr wrap="none"/>
          <a:lstStyle/>
          <a:p>
            <a:endParaRPr lang="en-US"/>
          </a:p>
        </p:txBody>
      </p:sp>
      <p:sp>
        <p:nvSpPr>
          <p:cNvPr id="25822" name="Line 220"/>
          <p:cNvSpPr>
            <a:spLocks noChangeShapeType="1"/>
          </p:cNvSpPr>
          <p:nvPr/>
        </p:nvSpPr>
        <p:spPr bwMode="auto">
          <a:xfrm>
            <a:off x="4572000" y="39624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3" name="Line 221"/>
          <p:cNvSpPr>
            <a:spLocks noChangeShapeType="1"/>
          </p:cNvSpPr>
          <p:nvPr/>
        </p:nvSpPr>
        <p:spPr bwMode="auto">
          <a:xfrm>
            <a:off x="4572000" y="3962400"/>
            <a:ext cx="23622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4" name="Line 222"/>
          <p:cNvSpPr>
            <a:spLocks noChangeShapeType="1"/>
          </p:cNvSpPr>
          <p:nvPr/>
        </p:nvSpPr>
        <p:spPr bwMode="auto">
          <a:xfrm flipH="1">
            <a:off x="64770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5" name="Line 223"/>
          <p:cNvSpPr>
            <a:spLocks noChangeShapeType="1"/>
          </p:cNvSpPr>
          <p:nvPr/>
        </p:nvSpPr>
        <p:spPr bwMode="auto">
          <a:xfrm>
            <a:off x="67818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6" name="Text Box 224"/>
          <p:cNvSpPr txBox="1">
            <a:spLocks noChangeArrowheads="1"/>
          </p:cNvSpPr>
          <p:nvPr/>
        </p:nvSpPr>
        <p:spPr bwMode="auto">
          <a:xfrm>
            <a:off x="6019800" y="3581400"/>
            <a:ext cx="2286000" cy="1098550"/>
          </a:xfrm>
          <a:prstGeom prst="rect">
            <a:avLst/>
          </a:prstGeom>
          <a:noFill/>
          <a:ln w="9525">
            <a:noFill/>
            <a:miter lim="800000"/>
            <a:headEnd/>
            <a:tailEnd/>
          </a:ln>
        </p:spPr>
        <p:txBody>
          <a:bodyPr>
            <a:spAutoFit/>
          </a:bodyPr>
          <a:lstStyle/>
          <a:p>
            <a:pPr>
              <a:spcBef>
                <a:spcPct val="50000"/>
              </a:spcBef>
            </a:pPr>
            <a:r>
              <a:rPr lang="en-US" sz="6600"/>
              <a:t>…..</a:t>
            </a:r>
          </a:p>
        </p:txBody>
      </p:sp>
      <p:sp>
        <p:nvSpPr>
          <p:cNvPr id="25827" name="Text Box 225"/>
          <p:cNvSpPr txBox="1">
            <a:spLocks noChangeArrowheads="1"/>
          </p:cNvSpPr>
          <p:nvPr/>
        </p:nvSpPr>
        <p:spPr bwMode="auto">
          <a:xfrm>
            <a:off x="2068527" y="3111434"/>
            <a:ext cx="2133600"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Black to move</a:t>
            </a:r>
          </a:p>
        </p:txBody>
      </p:sp>
      <p:sp>
        <p:nvSpPr>
          <p:cNvPr id="25828" name="Text Box 226"/>
          <p:cNvSpPr txBox="1">
            <a:spLocks noChangeArrowheads="1"/>
          </p:cNvSpPr>
          <p:nvPr/>
        </p:nvSpPr>
        <p:spPr bwMode="auto">
          <a:xfrm>
            <a:off x="1905000" y="1444812"/>
            <a:ext cx="2693988"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to move</a:t>
            </a:r>
          </a:p>
        </p:txBody>
      </p:sp>
      <p:sp>
        <p:nvSpPr>
          <p:cNvPr id="31" name="Text Box 226"/>
          <p:cNvSpPr txBox="1">
            <a:spLocks noChangeArrowheads="1"/>
          </p:cNvSpPr>
          <p:nvPr/>
        </p:nvSpPr>
        <p:spPr bwMode="auto">
          <a:xfrm>
            <a:off x="7416006" y="4771677"/>
            <a:ext cx="2693988" cy="830997"/>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a:t>
            </a:r>
            <a:br>
              <a:rPr lang="en-US" i="1" dirty="0">
                <a:solidFill>
                  <a:schemeClr val="accent2"/>
                </a:solidFill>
                <a:latin typeface="Franklin Gothic Medium" pitchFamily="34" charset="0"/>
              </a:rPr>
            </a:br>
            <a:r>
              <a:rPr lang="en-US" i="1" dirty="0">
                <a:solidFill>
                  <a:schemeClr val="accent2"/>
                </a:solidFill>
                <a:latin typeface="Franklin Gothic Medium" pitchFamily="34" charset="0"/>
              </a:rPr>
              <a:t>to move</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4968" y="1847264"/>
            <a:ext cx="4113126" cy="380404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
        <p:nvSpPr>
          <p:cNvPr id="3" name="Rectangle 2"/>
          <p:cNvSpPr/>
          <p:nvPr/>
        </p:nvSpPr>
        <p:spPr>
          <a:xfrm>
            <a:off x="59531" y="6420889"/>
            <a:ext cx="4572000" cy="830997"/>
          </a:xfrm>
          <a:prstGeom prst="rect">
            <a:avLst/>
          </a:prstGeom>
        </p:spPr>
        <p:txBody>
          <a:bodyPr>
            <a:spAutoFit/>
          </a:bodyPr>
          <a:lstStyle/>
          <a:p>
            <a:r>
              <a:rPr lang="en-US"/>
              <a:t>Image from Dan Klein</a:t>
            </a:r>
          </a:p>
          <a:p>
            <a:endParaRPr lang="en-US" dirty="0"/>
          </a:p>
        </p:txBody>
      </p:sp>
    </p:spTree>
    <p:extLst>
      <p:ext uri="{BB962C8B-B14F-4D97-AF65-F5344CB8AC3E}">
        <p14:creationId xmlns:p14="http://schemas.microsoft.com/office/powerpoint/2010/main" val="2873432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Wits</a:t>
            </a:r>
            <a:endParaRPr lang="en-US" dirty="0"/>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4500" y="2000250"/>
            <a:ext cx="6206067" cy="3490913"/>
          </a:xfrm>
          <a:prstGeom prst="rect">
            <a:avLst/>
          </a:prstGeom>
        </p:spPr>
      </p:pic>
      <p:sp>
        <p:nvSpPr>
          <p:cNvPr id="4" name="Rectangle 3"/>
          <p:cNvSpPr/>
          <p:nvPr/>
        </p:nvSpPr>
        <p:spPr>
          <a:xfrm>
            <a:off x="2743201" y="5518964"/>
            <a:ext cx="5006179" cy="369332"/>
          </a:xfrm>
          <a:prstGeom prst="rect">
            <a:avLst/>
          </a:prstGeom>
        </p:spPr>
        <p:txBody>
          <a:bodyPr wrap="none">
            <a:spAutoFit/>
          </a:bodyPr>
          <a:lstStyle/>
          <a:p>
            <a:r>
              <a:rPr lang="en-US" sz="1800" dirty="0">
                <a:hlinkClick r:id="rId6"/>
              </a:rPr>
              <a:t>https://</a:t>
            </a:r>
            <a:r>
              <a:rPr lang="en-US" sz="1800" dirty="0" err="1">
                <a:hlinkClick r:id="rId6"/>
              </a:rPr>
              <a:t>www.youtube.com</a:t>
            </a:r>
            <a:r>
              <a:rPr lang="en-US" sz="1800" dirty="0">
                <a:hlinkClick r:id="rId6"/>
              </a:rPr>
              <a:t>/</a:t>
            </a:r>
            <a:r>
              <a:rPr lang="en-US" sz="1800" dirty="0" err="1">
                <a:hlinkClick r:id="rId6"/>
              </a:rPr>
              <a:t>watch?v</a:t>
            </a:r>
            <a:r>
              <a:rPr lang="en-US" sz="1800" dirty="0">
                <a:hlinkClick r:id="rId6"/>
              </a:rPr>
              <a:t>=rMz7JBRbmNo</a:t>
            </a:r>
            <a:endParaRPr lang="en-US" sz="1800" dirty="0"/>
          </a:p>
        </p:txBody>
      </p:sp>
    </p:spTree>
    <p:extLst>
      <p:ext uri="{BB962C8B-B14F-4D97-AF65-F5344CB8AC3E}">
        <p14:creationId xmlns:p14="http://schemas.microsoft.com/office/powerpoint/2010/main" val="77484601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5"/>
          <p:cNvSpPr>
            <a:spLocks noGrp="1"/>
          </p:cNvSpPr>
          <p:nvPr>
            <p:ph type="sldNum" sz="quarter" idx="12"/>
          </p:nvPr>
        </p:nvSpPr>
        <p:spPr>
          <a:noFill/>
        </p:spPr>
        <p:txBody>
          <a:bodyPr/>
          <a:lstStyle/>
          <a:p>
            <a:r>
              <a:rPr lang="en-US"/>
              <a:t>       </a:t>
            </a:r>
            <a:fld id="{D8C3DD5E-9324-4B4C-95E2-39C59B114209}" type="slidenum">
              <a:rPr lang="en-US"/>
              <a:pPr/>
              <a:t>19</a:t>
            </a:fld>
            <a:endParaRPr lang="en-US"/>
          </a:p>
        </p:txBody>
      </p:sp>
      <p:sp>
        <p:nvSpPr>
          <p:cNvPr id="26628" name="Rectangle 2"/>
          <p:cNvSpPr>
            <a:spLocks noGrp="1" noChangeArrowheads="1"/>
          </p:cNvSpPr>
          <p:nvPr>
            <p:ph type="title"/>
          </p:nvPr>
        </p:nvSpPr>
        <p:spPr/>
        <p:txBody>
          <a:bodyPr/>
          <a:lstStyle/>
          <a:p>
            <a:r>
              <a:rPr lang="en-US" dirty="0">
                <a:ea typeface="ＭＳ Ｐゴシック" pitchFamily="34" charset="-128"/>
              </a:rPr>
              <a:t>MAX &amp; MIN Nodes : An egocentric view</a:t>
            </a:r>
          </a:p>
        </p:txBody>
      </p:sp>
      <p:sp>
        <p:nvSpPr>
          <p:cNvPr id="26629" name="Rectangle 3"/>
          <p:cNvSpPr>
            <a:spLocks noGrp="1" noChangeArrowheads="1"/>
          </p:cNvSpPr>
          <p:nvPr>
            <p:ph type="body" idx="1"/>
          </p:nvPr>
        </p:nvSpPr>
        <p:spPr>
          <a:xfrm>
            <a:off x="228600" y="1295400"/>
            <a:ext cx="8686800" cy="4572000"/>
          </a:xfrm>
        </p:spPr>
        <p:txBody>
          <a:bodyPr/>
          <a:lstStyle/>
          <a:p>
            <a:r>
              <a:rPr lang="en-US" sz="2000" dirty="0">
                <a:ea typeface="ＭＳ Ｐゴシック" pitchFamily="34" charset="-128"/>
              </a:rPr>
              <a:t>Two players:  MAX, MAX’s opponent MIN</a:t>
            </a:r>
          </a:p>
          <a:p>
            <a:r>
              <a:rPr lang="en-US" sz="2000" i="1" dirty="0">
                <a:solidFill>
                  <a:srgbClr val="0000FF"/>
                </a:solidFill>
                <a:effectLst>
                  <a:outerShdw blurRad="38100" dist="38100" dir="2700000" algn="tl">
                    <a:srgbClr val="000000">
                      <a:alpha val="43137"/>
                    </a:srgbClr>
                  </a:outerShdw>
                </a:effectLst>
                <a:ea typeface="ＭＳ Ｐゴシック" pitchFamily="34" charset="-128"/>
              </a:rPr>
              <a:t>All play is computed from MAX’s vantage point.</a:t>
            </a:r>
          </a:p>
          <a:p>
            <a:r>
              <a:rPr lang="en-US" sz="2000" dirty="0">
                <a:ea typeface="ＭＳ Ｐゴシック" pitchFamily="34" charset="-128"/>
              </a:rPr>
              <a:t>When MAX moves, MAX attempts to </a:t>
            </a:r>
            <a:r>
              <a:rPr lang="en-US" sz="2000" dirty="0" err="1">
                <a:ea typeface="ＭＳ Ｐゴシック" pitchFamily="34" charset="-128"/>
              </a:rPr>
              <a:t>MAXimize</a:t>
            </a:r>
            <a:r>
              <a:rPr lang="en-US" sz="2000" dirty="0">
                <a:ea typeface="ＭＳ Ｐゴシック" pitchFamily="34" charset="-128"/>
              </a:rPr>
              <a:t> MAX’s outcome.</a:t>
            </a:r>
          </a:p>
          <a:p>
            <a:r>
              <a:rPr lang="en-US" sz="2000" dirty="0">
                <a:ea typeface="ＭＳ Ｐゴシック" pitchFamily="34" charset="-128"/>
              </a:rPr>
              <a:t>When MAX’s opponent moves, they attempt to </a:t>
            </a:r>
            <a:r>
              <a:rPr lang="en-US" sz="2000" dirty="0" err="1">
                <a:ea typeface="ＭＳ Ｐゴシック" pitchFamily="34" charset="-128"/>
              </a:rPr>
              <a:t>MINimize</a:t>
            </a:r>
            <a:r>
              <a:rPr lang="en-US" sz="2000" dirty="0">
                <a:ea typeface="ＭＳ Ｐゴシック" pitchFamily="34" charset="-128"/>
              </a:rPr>
              <a:t> MAX’s outcome.</a:t>
            </a:r>
          </a:p>
          <a:p>
            <a:pPr algn="ctr">
              <a:buFont typeface="Symbol" pitchFamily="18" charset="2"/>
              <a:buNone/>
            </a:pPr>
            <a:r>
              <a:rPr lang="en-US" sz="2000" dirty="0">
                <a:ea typeface="ＭＳ Ｐゴシック" pitchFamily="34" charset="-128"/>
              </a:rPr>
              <a:t>WE TYPICALLY ASSUME MAX MOVES FIRST:</a:t>
            </a:r>
          </a:p>
          <a:p>
            <a:pPr lvl="1">
              <a:buFontTx/>
              <a:buNone/>
            </a:pPr>
            <a:endParaRPr lang="en-US" sz="1800" dirty="0">
              <a:ea typeface="ＭＳ Ｐゴシック" pitchFamily="34" charset="-128"/>
            </a:endParaRPr>
          </a:p>
          <a:p>
            <a:r>
              <a:rPr lang="en-US" sz="2000" dirty="0">
                <a:ea typeface="ＭＳ Ｐゴシック" pitchFamily="34" charset="-128"/>
              </a:rPr>
              <a:t>Label the root (level 0) </a:t>
            </a:r>
            <a:r>
              <a:rPr lang="en-US" sz="2000" dirty="0" smtClean="0">
                <a:ea typeface="ＭＳ Ｐゴシック" pitchFamily="34" charset="-128"/>
              </a:rPr>
              <a:t>MAX</a:t>
            </a:r>
          </a:p>
          <a:p>
            <a:r>
              <a:rPr lang="en-US" sz="2000" dirty="0" smtClean="0">
                <a:ea typeface="ＭＳ Ｐゴシック" pitchFamily="34" charset="-128"/>
              </a:rPr>
              <a:t>Alternate </a:t>
            </a:r>
            <a:r>
              <a:rPr lang="en-US" sz="2000" dirty="0">
                <a:ea typeface="ＭＳ Ｐゴシック" pitchFamily="34" charset="-128"/>
              </a:rPr>
              <a:t>MAX/MIN labels at each </a:t>
            </a:r>
            <a:r>
              <a:rPr lang="en-US" sz="2000" dirty="0" smtClean="0">
                <a:ea typeface="ＭＳ Ｐゴシック" pitchFamily="34" charset="-128"/>
              </a:rPr>
              <a:t> successive </a:t>
            </a:r>
            <a:r>
              <a:rPr lang="en-US" sz="2000" dirty="0">
                <a:ea typeface="ＭＳ Ｐゴシック" pitchFamily="34" charset="-128"/>
              </a:rPr>
              <a:t>tree level </a:t>
            </a:r>
            <a:r>
              <a:rPr lang="en-US" sz="2000" i="1" dirty="0">
                <a:ea typeface="ＭＳ Ｐゴシック" pitchFamily="34" charset="-128"/>
              </a:rPr>
              <a:t>(ply).</a:t>
            </a:r>
          </a:p>
          <a:p>
            <a:r>
              <a:rPr lang="en-US" sz="2000" i="1" dirty="0">
                <a:solidFill>
                  <a:srgbClr val="0000FF"/>
                </a:solidFill>
                <a:ea typeface="ＭＳ Ｐゴシック" pitchFamily="34" charset="-128"/>
              </a:rPr>
              <a:t>Even levels </a:t>
            </a:r>
            <a:r>
              <a:rPr lang="en-US" sz="2000" dirty="0">
                <a:ea typeface="ＭＳ Ｐゴシック" pitchFamily="34" charset="-128"/>
              </a:rPr>
              <a:t>represent turns for MAX</a:t>
            </a:r>
          </a:p>
          <a:p>
            <a:r>
              <a:rPr lang="en-US" sz="2000" i="1" dirty="0">
                <a:solidFill>
                  <a:srgbClr val="0000FF"/>
                </a:solidFill>
                <a:ea typeface="ＭＳ Ｐゴシック" pitchFamily="34" charset="-128"/>
              </a:rPr>
              <a:t>Odd levels </a:t>
            </a:r>
            <a:r>
              <a:rPr lang="en-US" sz="2000" dirty="0">
                <a:ea typeface="ＭＳ Ｐゴシック" pitchFamily="34" charset="-128"/>
              </a:rPr>
              <a:t>represent turns for MIN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9">
                                            <p:txEl>
                                              <p:pRg st="4" end="4"/>
                                            </p:txEl>
                                          </p:spTgt>
                                        </p:tgtEl>
                                        <p:attrNameLst>
                                          <p:attrName>style.visibility</p:attrName>
                                        </p:attrNameLst>
                                      </p:cBhvr>
                                      <p:to>
                                        <p:strVal val="visible"/>
                                      </p:to>
                                    </p:set>
                                    <p:animEffect transition="in" filter="fade">
                                      <p:cBhvr>
                                        <p:cTn id="7" dur="500"/>
                                        <p:tgtEl>
                                          <p:spTgt spid="2662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9">
                                            <p:txEl>
                                              <p:pRg st="6" end="6"/>
                                            </p:txEl>
                                          </p:spTgt>
                                        </p:tgtEl>
                                        <p:attrNameLst>
                                          <p:attrName>style.visibility</p:attrName>
                                        </p:attrNameLst>
                                      </p:cBhvr>
                                      <p:to>
                                        <p:strVal val="visible"/>
                                      </p:to>
                                    </p:set>
                                    <p:animEffect transition="in" filter="fade">
                                      <p:cBhvr>
                                        <p:cTn id="12" dur="500"/>
                                        <p:tgtEl>
                                          <p:spTgt spid="2662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9">
                                            <p:txEl>
                                              <p:pRg st="7" end="7"/>
                                            </p:txEl>
                                          </p:spTgt>
                                        </p:tgtEl>
                                        <p:attrNameLst>
                                          <p:attrName>style.visibility</p:attrName>
                                        </p:attrNameLst>
                                      </p:cBhvr>
                                      <p:to>
                                        <p:strVal val="visible"/>
                                      </p:to>
                                    </p:set>
                                    <p:animEffect transition="in" filter="fade">
                                      <p:cBhvr>
                                        <p:cTn id="17" dur="500"/>
                                        <p:tgtEl>
                                          <p:spTgt spid="2662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9">
                                            <p:txEl>
                                              <p:pRg st="8" end="8"/>
                                            </p:txEl>
                                          </p:spTgt>
                                        </p:tgtEl>
                                        <p:attrNameLst>
                                          <p:attrName>style.visibility</p:attrName>
                                        </p:attrNameLst>
                                      </p:cBhvr>
                                      <p:to>
                                        <p:strVal val="visible"/>
                                      </p:to>
                                    </p:set>
                                    <p:animEffect transition="in" filter="fade">
                                      <p:cBhvr>
                                        <p:cTn id="22" dur="500"/>
                                        <p:tgtEl>
                                          <p:spTgt spid="26629">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6629">
                                            <p:txEl>
                                              <p:pRg st="9" end="9"/>
                                            </p:txEl>
                                          </p:spTgt>
                                        </p:tgtEl>
                                        <p:attrNameLst>
                                          <p:attrName>style.visibility</p:attrName>
                                        </p:attrNameLst>
                                      </p:cBhvr>
                                      <p:to>
                                        <p:strVal val="visible"/>
                                      </p:to>
                                    </p:set>
                                    <p:animEffect transition="in" filter="fade">
                                      <p:cBhvr>
                                        <p:cTn id="25" dur="500"/>
                                        <p:tgtEl>
                                          <p:spTgt spid="266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78192702-C01E-4294-84A8-B8CB086AD5AE}" type="slidenum">
              <a:rPr lang="en-US"/>
              <a:pPr/>
              <a:t>2</a:t>
            </a:fld>
            <a:endParaRPr lang="en-US"/>
          </a:p>
        </p:txBody>
      </p:sp>
      <p:sp>
        <p:nvSpPr>
          <p:cNvPr id="16388" name="Rectangle 2"/>
          <p:cNvSpPr>
            <a:spLocks noGrp="1" noChangeArrowheads="1"/>
          </p:cNvSpPr>
          <p:nvPr>
            <p:ph type="title"/>
          </p:nvPr>
        </p:nvSpPr>
        <p:spPr/>
        <p:txBody>
          <a:bodyPr/>
          <a:lstStyle/>
          <a:p>
            <a:r>
              <a:rPr lang="en-US">
                <a:ea typeface="ＭＳ Ｐゴシック" pitchFamily="34" charset="-128"/>
              </a:rPr>
              <a:t>Games: Outline of Unit</a:t>
            </a:r>
          </a:p>
        </p:txBody>
      </p:sp>
      <p:sp>
        <p:nvSpPr>
          <p:cNvPr id="16389" name="Rectangle 3"/>
          <p:cNvSpPr>
            <a:spLocks noGrp="1" noChangeArrowheads="1"/>
          </p:cNvSpPr>
          <p:nvPr>
            <p:ph type="body" idx="1"/>
          </p:nvPr>
        </p:nvSpPr>
        <p:spPr/>
        <p:txBody>
          <a:bodyPr/>
          <a:lstStyle/>
          <a:p>
            <a:pPr>
              <a:lnSpc>
                <a:spcPct val="90000"/>
              </a:lnSpc>
              <a:buFont typeface="Symbol" pitchFamily="18" charset="2"/>
              <a:buNone/>
            </a:pPr>
            <a:r>
              <a:rPr lang="en-US" sz="2800" dirty="0">
                <a:ea typeface="ＭＳ Ｐゴシック" pitchFamily="34" charset="-128"/>
              </a:rPr>
              <a:t>Part I: Games as Search</a:t>
            </a:r>
          </a:p>
          <a:p>
            <a:pPr>
              <a:lnSpc>
                <a:spcPct val="90000"/>
              </a:lnSpc>
            </a:pPr>
            <a:r>
              <a:rPr lang="en-US" sz="2800" dirty="0">
                <a:ea typeface="ＭＳ Ｐゴシック" pitchFamily="34" charset="-128"/>
              </a:rPr>
              <a:t>Motivation</a:t>
            </a:r>
          </a:p>
          <a:p>
            <a:pPr>
              <a:lnSpc>
                <a:spcPct val="90000"/>
              </a:lnSpc>
            </a:pPr>
            <a:r>
              <a:rPr lang="en-US" sz="2800" dirty="0">
                <a:ea typeface="ＭＳ Ｐゴシック" pitchFamily="34" charset="-128"/>
              </a:rPr>
              <a:t>Game-playing AI successes</a:t>
            </a:r>
          </a:p>
          <a:p>
            <a:pPr>
              <a:lnSpc>
                <a:spcPct val="90000"/>
              </a:lnSpc>
            </a:pPr>
            <a:r>
              <a:rPr lang="en-US" sz="2800" dirty="0">
                <a:ea typeface="ＭＳ Ｐゴシック" pitchFamily="34" charset="-128"/>
              </a:rPr>
              <a:t>Game Trees</a:t>
            </a:r>
          </a:p>
          <a:p>
            <a:pPr>
              <a:lnSpc>
                <a:spcPct val="90000"/>
              </a:lnSpc>
            </a:pPr>
            <a:r>
              <a:rPr lang="en-US" sz="2800" dirty="0">
                <a:ea typeface="ＭＳ Ｐゴシック" pitchFamily="34" charset="-128"/>
              </a:rPr>
              <a:t>Evaluation Functions</a:t>
            </a:r>
          </a:p>
          <a:p>
            <a:pPr>
              <a:lnSpc>
                <a:spcPct val="90000"/>
              </a:lnSpc>
            </a:pPr>
            <a:endParaRPr lang="en-US" sz="2800" dirty="0">
              <a:ea typeface="ＭＳ Ｐゴシック" pitchFamily="34" charset="-128"/>
            </a:endParaRPr>
          </a:p>
          <a:p>
            <a:pPr>
              <a:lnSpc>
                <a:spcPct val="90000"/>
              </a:lnSpc>
              <a:buFont typeface="Symbol" pitchFamily="18" charset="2"/>
              <a:buNone/>
            </a:pPr>
            <a:r>
              <a:rPr lang="en-US" sz="2800" dirty="0">
                <a:ea typeface="ＭＳ Ｐゴシック" pitchFamily="34" charset="-128"/>
              </a:rPr>
              <a:t>Part II: Adversarial Search</a:t>
            </a:r>
          </a:p>
          <a:p>
            <a:pPr>
              <a:lnSpc>
                <a:spcPct val="90000"/>
              </a:lnSpc>
            </a:pPr>
            <a:r>
              <a:rPr lang="en-US" sz="2800" dirty="0">
                <a:ea typeface="ＭＳ Ｐゴシック" pitchFamily="34" charset="-128"/>
              </a:rPr>
              <a:t>The Minimax Rule</a:t>
            </a:r>
          </a:p>
          <a:p>
            <a:pPr>
              <a:lnSpc>
                <a:spcPct val="90000"/>
              </a:lnSpc>
            </a:pPr>
            <a:r>
              <a:rPr lang="en-US" sz="2800" dirty="0">
                <a:ea typeface="ＭＳ Ｐゴシック" pitchFamily="34" charset="-128"/>
              </a:rPr>
              <a:t>Alpha-Beta Pruning	</a:t>
            </a:r>
          </a:p>
          <a:p>
            <a:pPr lvl="1">
              <a:lnSpc>
                <a:spcPct val="90000"/>
              </a:lnSpc>
            </a:pPr>
            <a:endParaRPr lang="en-US" sz="2400" dirty="0">
              <a:ea typeface="ＭＳ Ｐゴシック" pitchFamily="34" charset="-128"/>
            </a:endParaRPr>
          </a:p>
        </p:txBody>
      </p:sp>
      <p:sp>
        <p:nvSpPr>
          <p:cNvPr id="16390" name="Text Box 4"/>
          <p:cNvSpPr txBox="1">
            <a:spLocks noChangeArrowheads="1"/>
          </p:cNvSpPr>
          <p:nvPr/>
        </p:nvSpPr>
        <p:spPr bwMode="auto">
          <a:xfrm>
            <a:off x="4572000" y="1905000"/>
            <a:ext cx="3352800" cy="457200"/>
          </a:xfrm>
          <a:prstGeom prst="rect">
            <a:avLst/>
          </a:prstGeom>
          <a:noFill/>
          <a:ln w="9525">
            <a:noFill/>
            <a:miter lim="800000"/>
            <a:headEnd/>
            <a:tailEnd/>
          </a:ln>
        </p:spPr>
        <p:txBody>
          <a:bodyPr>
            <a:spAutoFit/>
          </a:bodyPr>
          <a:lstStyle/>
          <a:p>
            <a:pPr>
              <a:spcBef>
                <a:spcPct val="50000"/>
              </a:spcBef>
            </a:pPr>
            <a:endParaRPr 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20</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solidFill>
                  <a:schemeClr val="accent3">
                    <a:lumMod val="65000"/>
                  </a:schemeClr>
                </a:solidFill>
                <a:ea typeface="ＭＳ Ｐゴシック" pitchFamily="34" charset="-128"/>
              </a:rPr>
              <a:t>Represent the game problem space by a tree:</a:t>
            </a:r>
          </a:p>
          <a:p>
            <a:pPr lvl="1"/>
            <a:r>
              <a:rPr lang="en-US" dirty="0">
                <a:solidFill>
                  <a:schemeClr val="accent3">
                    <a:lumMod val="65000"/>
                  </a:schemeClr>
                </a:solidFill>
                <a:ea typeface="ＭＳ Ｐゴシック" pitchFamily="34" charset="-128"/>
              </a:rPr>
              <a:t>Nodes represent ‘board positions’; edges represent legal moves.</a:t>
            </a:r>
          </a:p>
          <a:p>
            <a:pPr lvl="1"/>
            <a:r>
              <a:rPr lang="en-US" dirty="0">
                <a:solidFill>
                  <a:schemeClr val="accent3">
                    <a:lumMod val="65000"/>
                  </a:schemeClr>
                </a:solidFill>
                <a:ea typeface="ＭＳ Ｐゴシック" pitchFamily="34" charset="-128"/>
              </a:rPr>
              <a:t>Root node is the first position in which a decision must be made.</a:t>
            </a:r>
          </a:p>
          <a:p>
            <a:pPr lvl="1"/>
            <a:endParaRPr lang="en-US" dirty="0">
              <a:ea typeface="ＭＳ Ｐゴシック" pitchFamily="34" charset="-128"/>
            </a:endParaRPr>
          </a:p>
          <a:p>
            <a:r>
              <a:rPr lang="en-US" dirty="0">
                <a:solidFill>
                  <a:srgbClr val="FF0000"/>
                </a:solidFill>
                <a:ea typeface="ＭＳ Ｐゴシック" pitchFamily="34" charset="-128"/>
              </a:rPr>
              <a:t>Evaluation function </a:t>
            </a:r>
            <a:r>
              <a:rPr lang="en-US" i="1" dirty="0">
                <a:solidFill>
                  <a:srgbClr val="FF0000"/>
                </a:solidFill>
                <a:ea typeface="ＭＳ Ｐゴシック" pitchFamily="34" charset="-128"/>
              </a:rPr>
              <a:t>f</a:t>
            </a:r>
            <a:r>
              <a:rPr lang="en-US" dirty="0">
                <a:solidFill>
                  <a:srgbClr val="FF0000"/>
                </a:solidFill>
                <a:ea typeface="ＭＳ Ｐゴシック" pitchFamily="34" charset="-128"/>
              </a:rPr>
              <a:t> assigns real-number scores to `board positions’  </a:t>
            </a:r>
            <a:r>
              <a:rPr lang="en-US" i="1" dirty="0">
                <a:solidFill>
                  <a:srgbClr val="FF0000"/>
                </a:solidFill>
                <a:ea typeface="ＭＳ Ｐゴシック" pitchFamily="34" charset="-128"/>
              </a:rPr>
              <a:t>without reference to path</a:t>
            </a:r>
            <a:endParaRPr lang="en-US" dirty="0">
              <a:solidFill>
                <a:srgbClr val="FF0000"/>
              </a:solidFill>
              <a:ea typeface="ＭＳ Ｐゴシック" pitchFamily="34" charset="-128"/>
            </a:endParaRPr>
          </a:p>
          <a:p>
            <a:r>
              <a:rPr lang="en-US" dirty="0">
                <a:ea typeface="ＭＳ Ｐゴシック" pitchFamily="34" charset="-128"/>
              </a:rPr>
              <a:t>Terminal nodes represent ways the game could end, labeled with the desirability of that ending (e.g. win/lose/draw or a numerical score)</a:t>
            </a:r>
          </a:p>
          <a:p>
            <a:endParaRPr lang="en-US" dirty="0">
              <a:ea typeface="ＭＳ Ｐゴシック" pitchFamily="34" charset="-128"/>
            </a:endParaRPr>
          </a:p>
        </p:txBody>
      </p:sp>
    </p:spTree>
    <p:extLst>
      <p:ext uri="{BB962C8B-B14F-4D97-AF65-F5344CB8AC3E}">
        <p14:creationId xmlns:p14="http://schemas.microsoft.com/office/powerpoint/2010/main" val="86667580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7651" name="Slide Number Placeholder 5"/>
          <p:cNvSpPr>
            <a:spLocks noGrp="1"/>
          </p:cNvSpPr>
          <p:nvPr>
            <p:ph type="sldNum" sz="quarter" idx="12"/>
          </p:nvPr>
        </p:nvSpPr>
        <p:spPr>
          <a:noFill/>
        </p:spPr>
        <p:txBody>
          <a:bodyPr/>
          <a:lstStyle/>
          <a:p>
            <a:r>
              <a:rPr lang="en-US"/>
              <a:t>       </a:t>
            </a:r>
            <a:fld id="{D7AB0D7E-9292-492A-8A84-CBFCDF678D60}" type="slidenum">
              <a:rPr lang="en-US"/>
              <a:pPr/>
              <a:t>21</a:t>
            </a:fld>
            <a:endParaRPr lang="en-US"/>
          </a:p>
        </p:txBody>
      </p:sp>
      <p:sp>
        <p:nvSpPr>
          <p:cNvPr id="27652" name="Rectangle 2"/>
          <p:cNvSpPr>
            <a:spLocks noGrp="1" noChangeArrowheads="1"/>
          </p:cNvSpPr>
          <p:nvPr>
            <p:ph type="title"/>
          </p:nvPr>
        </p:nvSpPr>
        <p:spPr>
          <a:xfrm>
            <a:off x="609600" y="304800"/>
            <a:ext cx="7772400" cy="1143000"/>
          </a:xfrm>
        </p:spPr>
        <p:txBody>
          <a:bodyPr/>
          <a:lstStyle/>
          <a:p>
            <a:r>
              <a:rPr lang="en-US" dirty="0">
                <a:ea typeface="ＭＳ Ｐゴシック" pitchFamily="34" charset="-128"/>
              </a:rPr>
              <a:t>Evaluation functions: </a:t>
            </a:r>
            <a:r>
              <a:rPr lang="en-US" sz="3600" i="1" dirty="0">
                <a:solidFill>
                  <a:srgbClr val="0000FF"/>
                </a:solidFill>
                <a:latin typeface="Times New Roman" pitchFamily="18" charset="0"/>
                <a:ea typeface="ＭＳ Ｐゴシック" pitchFamily="34" charset="-128"/>
                <a:cs typeface="Times New Roman" pitchFamily="18" charset="0"/>
              </a:rPr>
              <a:t>f(n)</a:t>
            </a:r>
            <a:endParaRPr lang="en-US" sz="2000" i="1" dirty="0">
              <a:solidFill>
                <a:srgbClr val="0000FF"/>
              </a:solidFill>
              <a:latin typeface="Times New Roman" pitchFamily="18" charset="0"/>
              <a:ea typeface="ＭＳ Ｐゴシック" pitchFamily="34" charset="-128"/>
              <a:cs typeface="Times New Roman" pitchFamily="18" charset="0"/>
            </a:endParaRPr>
          </a:p>
        </p:txBody>
      </p:sp>
      <p:sp>
        <p:nvSpPr>
          <p:cNvPr id="27653" name="Rectangle 3"/>
          <p:cNvSpPr>
            <a:spLocks noGrp="1" noChangeArrowheads="1"/>
          </p:cNvSpPr>
          <p:nvPr>
            <p:ph type="body" idx="1"/>
          </p:nvPr>
        </p:nvSpPr>
        <p:spPr>
          <a:xfrm>
            <a:off x="609600" y="1295400"/>
            <a:ext cx="8382000" cy="4114800"/>
          </a:xfrm>
        </p:spPr>
        <p:txBody>
          <a:bodyPr/>
          <a:lstStyle/>
          <a:p>
            <a:pPr>
              <a:lnSpc>
                <a:spcPct val="120000"/>
              </a:lnSpc>
            </a:pPr>
            <a:r>
              <a:rPr lang="en-US" dirty="0">
                <a:ea typeface="ＭＳ Ｐゴシック" pitchFamily="34" charset="-128"/>
              </a:rPr>
              <a:t>Evaluates how good a ‘board position’ is</a:t>
            </a:r>
          </a:p>
          <a:p>
            <a:pPr>
              <a:lnSpc>
                <a:spcPct val="120000"/>
              </a:lnSpc>
            </a:pPr>
            <a:r>
              <a:rPr lang="en-US" sz="2800" dirty="0">
                <a:effectLst>
                  <a:outerShdw blurRad="38100" dist="38100" dir="2700000" algn="tl">
                    <a:srgbClr val="000000">
                      <a:alpha val="43137"/>
                    </a:srgbClr>
                  </a:outerShdw>
                </a:effectLst>
                <a:ea typeface="ＭＳ Ｐゴシック" pitchFamily="34" charset="-128"/>
              </a:rPr>
              <a:t>Based on </a:t>
            </a:r>
            <a:r>
              <a:rPr lang="en-US" sz="2800" i="1" dirty="0">
                <a:solidFill>
                  <a:schemeClr val="accent2"/>
                </a:solidFill>
                <a:effectLst>
                  <a:outerShdw blurRad="38100" dist="38100" dir="2700000" algn="tl">
                    <a:srgbClr val="000000">
                      <a:alpha val="43137"/>
                    </a:srgbClr>
                  </a:outerShdw>
                </a:effectLst>
                <a:ea typeface="ＭＳ Ｐゴシック" pitchFamily="34" charset="-128"/>
              </a:rPr>
              <a:t>static features </a:t>
            </a:r>
            <a:r>
              <a:rPr lang="en-US" sz="2800" dirty="0">
                <a:effectLst>
                  <a:outerShdw blurRad="38100" dist="38100" dir="2700000" algn="tl">
                    <a:srgbClr val="000000">
                      <a:alpha val="43137"/>
                    </a:srgbClr>
                  </a:outerShdw>
                </a:effectLst>
                <a:ea typeface="ＭＳ Ｐゴシック" pitchFamily="34" charset="-128"/>
              </a:rPr>
              <a:t>of that board alone</a:t>
            </a:r>
          </a:p>
          <a:p>
            <a:pPr>
              <a:lnSpc>
                <a:spcPct val="120000"/>
              </a:lnSpc>
            </a:pPr>
            <a:r>
              <a:rPr lang="en-US" dirty="0">
                <a:ea typeface="ＭＳ Ｐゴシック" pitchFamily="34" charset="-128"/>
              </a:rPr>
              <a:t>Zero-sum assumption lets us use one function to describe goodness for both players.</a:t>
            </a:r>
            <a:endParaRPr lang="en-US" b="0"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f(n)&gt;0 </a:t>
            </a:r>
            <a:r>
              <a:rPr lang="en-US" dirty="0">
                <a:ea typeface="ＭＳ Ｐゴシック" pitchFamily="34" charset="-128"/>
              </a:rPr>
              <a:t>if MAX is winning in position </a:t>
            </a:r>
            <a:r>
              <a:rPr lang="en-US" i="1" dirty="0">
                <a:ea typeface="ＭＳ Ｐゴシック" pitchFamily="34" charset="-128"/>
              </a:rPr>
              <a:t>n</a:t>
            </a:r>
            <a:endParaRPr lang="en-US"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f(n)=0 </a:t>
            </a:r>
            <a:r>
              <a:rPr lang="en-US" dirty="0">
                <a:ea typeface="ＭＳ Ｐゴシック" pitchFamily="34" charset="-128"/>
              </a:rPr>
              <a:t>if position </a:t>
            </a:r>
            <a:r>
              <a:rPr lang="en-US" i="1" dirty="0">
                <a:ea typeface="ＭＳ Ｐゴシック" pitchFamily="34" charset="-128"/>
              </a:rPr>
              <a:t>n</a:t>
            </a:r>
            <a:r>
              <a:rPr lang="en-US" dirty="0">
                <a:ea typeface="ＭＳ Ｐゴシック" pitchFamily="34" charset="-128"/>
              </a:rPr>
              <a:t> is tied</a:t>
            </a: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f(n)&lt;0 </a:t>
            </a:r>
            <a:r>
              <a:rPr lang="en-US" dirty="0">
                <a:ea typeface="ＭＳ Ｐゴシック" pitchFamily="34" charset="-128"/>
              </a:rPr>
              <a:t>if MIN is winning in position </a:t>
            </a:r>
            <a:r>
              <a:rPr lang="en-US" i="1" dirty="0">
                <a:ea typeface="ＭＳ Ｐゴシック" pitchFamily="34" charset="-128"/>
              </a:rPr>
              <a:t>n</a:t>
            </a:r>
          </a:p>
          <a:p>
            <a:r>
              <a:rPr lang="en-US" dirty="0">
                <a:ea typeface="ＭＳ Ｐゴシック" pitchFamily="34" charset="-128"/>
              </a:rPr>
              <a:t>Build using expert knowledge, </a:t>
            </a:r>
          </a:p>
          <a:p>
            <a:pPr lvl="1"/>
            <a:r>
              <a:rPr lang="en-US" dirty="0">
                <a:ea typeface="ＭＳ Ｐゴシック" pitchFamily="34" charset="-128"/>
              </a:rPr>
              <a:t>Tic-tac-toe</a:t>
            </a:r>
            <a:r>
              <a:rPr lang="en-US" b="1" i="1" dirty="0">
                <a:solidFill>
                  <a:srgbClr val="0000FF"/>
                </a:solidFill>
                <a:latin typeface="Times New Roman" pitchFamily="18" charset="0"/>
                <a:ea typeface="ＭＳ Ｐゴシック" pitchFamily="34" charset="-128"/>
                <a:cs typeface="Times New Roman" pitchFamily="18" charset="0"/>
              </a:rPr>
              <a:t>: f(n)=(# of 3 lengths open for MAX)- (# open for MIN)</a:t>
            </a:r>
          </a:p>
          <a:p>
            <a:pPr lvl="1"/>
            <a:endParaRPr lang="en-US" b="1" i="1" dirty="0">
              <a:solidFill>
                <a:srgbClr val="0000FF"/>
              </a:solidFill>
              <a:latin typeface="Times New Roman" pitchFamily="18" charset="0"/>
              <a:ea typeface="ＭＳ Ｐゴシック" pitchFamily="34" charset="-128"/>
              <a:cs typeface="Times New Roman" pitchFamily="18" charset="0"/>
            </a:endParaRPr>
          </a:p>
          <a:p>
            <a:pPr marL="457200" lvl="1" indent="0" algn="ctr">
              <a:buNone/>
            </a:pPr>
            <a:r>
              <a:rPr lang="en-US" sz="2800" dirty="0">
                <a:solidFill>
                  <a:srgbClr val="0000FF"/>
                </a:solidFill>
                <a:latin typeface="Times New Roman" pitchFamily="18" charset="0"/>
                <a:ea typeface="ＭＳ Ｐゴシック" pitchFamily="34" charset="-128"/>
                <a:cs typeface="Times New Roman" pitchFamily="18" charset="0"/>
              </a:rPr>
              <a:t>(AIMA 5.4.1)</a:t>
            </a:r>
          </a:p>
          <a:p>
            <a:pPr>
              <a:lnSpc>
                <a:spcPct val="120000"/>
              </a:lnSpc>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539" name="Rectangle 43"/>
          <p:cNvSpPr>
            <a:spLocks noChangeArrowheads="1"/>
          </p:cNvSpPr>
          <p:nvPr/>
        </p:nvSpPr>
        <p:spPr bwMode="auto">
          <a:xfrm>
            <a:off x="533400" y="1600200"/>
            <a:ext cx="8305800" cy="4572000"/>
          </a:xfrm>
          <a:prstGeom prst="rect">
            <a:avLst/>
          </a:prstGeom>
          <a:solidFill>
            <a:srgbClr val="FFFFFF"/>
          </a:solidFill>
          <a:ln w="9525">
            <a:noFill/>
            <a:miter lim="800000"/>
            <a:headEnd/>
            <a:tailEnd/>
          </a:ln>
        </p:spPr>
        <p:txBody>
          <a:bodyPr wrap="none" anchor="ctr"/>
          <a:lstStyle/>
          <a:p>
            <a:pPr algn="ctr"/>
            <a:endParaRPr lang="en-US"/>
          </a:p>
        </p:txBody>
      </p:sp>
      <p:sp>
        <p:nvSpPr>
          <p:cNvPr id="28675"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8676" name="Slide Number Placeholder 5"/>
          <p:cNvSpPr>
            <a:spLocks noGrp="1"/>
          </p:cNvSpPr>
          <p:nvPr>
            <p:ph type="sldNum" sz="quarter" idx="12"/>
          </p:nvPr>
        </p:nvSpPr>
        <p:spPr>
          <a:noFill/>
        </p:spPr>
        <p:txBody>
          <a:bodyPr/>
          <a:lstStyle/>
          <a:p>
            <a:r>
              <a:rPr lang="en-US"/>
              <a:t>       </a:t>
            </a:r>
            <a:fld id="{94120043-6BCF-40FC-8AD2-43B319597457}" type="slidenum">
              <a:rPr lang="en-US"/>
              <a:pPr/>
              <a:t>22</a:t>
            </a:fld>
            <a:endParaRPr lang="en-US"/>
          </a:p>
        </p:txBody>
      </p:sp>
      <p:sp>
        <p:nvSpPr>
          <p:cNvPr id="874536" name="Rectangle 40"/>
          <p:cNvSpPr>
            <a:spLocks noChangeArrowheads="1"/>
          </p:cNvSpPr>
          <p:nvPr/>
        </p:nvSpPr>
        <p:spPr bwMode="auto">
          <a:xfrm>
            <a:off x="228600" y="4343400"/>
            <a:ext cx="4876800" cy="1905000"/>
          </a:xfrm>
          <a:prstGeom prst="rect">
            <a:avLst/>
          </a:prstGeom>
          <a:solidFill>
            <a:srgbClr val="FFFFFF"/>
          </a:solidFill>
          <a:ln w="9525">
            <a:noFill/>
            <a:miter lim="800000"/>
            <a:headEnd/>
            <a:tailEnd/>
          </a:ln>
        </p:spPr>
        <p:txBody>
          <a:bodyPr wrap="none" anchor="ctr"/>
          <a:lstStyle/>
          <a:p>
            <a:endParaRPr lang="en-US"/>
          </a:p>
        </p:txBody>
      </p:sp>
      <p:sp>
        <p:nvSpPr>
          <p:cNvPr id="874537" name="Rectangle 41"/>
          <p:cNvSpPr>
            <a:spLocks noChangeArrowheads="1"/>
          </p:cNvSpPr>
          <p:nvPr/>
        </p:nvSpPr>
        <p:spPr bwMode="auto">
          <a:xfrm>
            <a:off x="228600" y="3429000"/>
            <a:ext cx="5257800" cy="2971800"/>
          </a:xfrm>
          <a:prstGeom prst="rect">
            <a:avLst/>
          </a:prstGeom>
          <a:solidFill>
            <a:srgbClr val="FFFFFF"/>
          </a:solidFill>
          <a:ln w="9525">
            <a:noFill/>
            <a:miter lim="800000"/>
            <a:headEnd/>
            <a:tailEnd/>
          </a:ln>
        </p:spPr>
        <p:txBody>
          <a:bodyPr wrap="none" anchor="ctr"/>
          <a:lstStyle/>
          <a:p>
            <a:endParaRPr lang="en-US"/>
          </a:p>
        </p:txBody>
      </p:sp>
      <p:sp>
        <p:nvSpPr>
          <p:cNvPr id="874538" name="Rectangle 42"/>
          <p:cNvSpPr>
            <a:spLocks noChangeArrowheads="1"/>
          </p:cNvSpPr>
          <p:nvPr/>
        </p:nvSpPr>
        <p:spPr bwMode="auto">
          <a:xfrm>
            <a:off x="304800" y="2667000"/>
            <a:ext cx="5257800" cy="3581400"/>
          </a:xfrm>
          <a:prstGeom prst="rect">
            <a:avLst/>
          </a:prstGeom>
          <a:solidFill>
            <a:srgbClr val="FFFFFF"/>
          </a:solidFill>
          <a:ln w="9525">
            <a:noFill/>
            <a:miter lim="800000"/>
            <a:headEnd/>
            <a:tailEnd/>
          </a:ln>
        </p:spPr>
        <p:txBody>
          <a:bodyPr wrap="none" anchor="ctr"/>
          <a:lstStyle/>
          <a:p>
            <a:endParaRPr lang="en-US"/>
          </a:p>
        </p:txBody>
      </p:sp>
      <p:pic>
        <p:nvPicPr>
          <p:cNvPr id="28680" name="Picture 5"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96200" cy="4953000"/>
          </a:xfrm>
          <a:prstGeom prst="rect">
            <a:avLst/>
          </a:prstGeom>
          <a:noFill/>
          <a:ln w="9525">
            <a:noFill/>
            <a:miter lim="800000"/>
            <a:headEnd/>
            <a:tailEnd/>
          </a:ln>
        </p:spPr>
      </p:pic>
      <p:sp>
        <p:nvSpPr>
          <p:cNvPr id="28681" name="Rectangle 2"/>
          <p:cNvSpPr>
            <a:spLocks noGrp="1" noChangeArrowheads="1"/>
          </p:cNvSpPr>
          <p:nvPr>
            <p:ph type="title"/>
          </p:nvPr>
        </p:nvSpPr>
        <p:spPr>
          <a:xfrm>
            <a:off x="685800" y="304800"/>
            <a:ext cx="7772400" cy="457200"/>
          </a:xfrm>
        </p:spPr>
        <p:txBody>
          <a:bodyPr/>
          <a:lstStyle/>
          <a:p>
            <a:r>
              <a:rPr lang="en-US">
                <a:ea typeface="ＭＳ Ｐゴシック" pitchFamily="34" charset="-128"/>
              </a:rPr>
              <a:t>A Partial Game Tree for Tic-Tac-Toe</a:t>
            </a:r>
          </a:p>
        </p:txBody>
      </p:sp>
      <p:sp>
        <p:nvSpPr>
          <p:cNvPr id="874504" name="Text Box 8"/>
          <p:cNvSpPr txBox="1">
            <a:spLocks noChangeArrowheads="1"/>
          </p:cNvSpPr>
          <p:nvPr/>
        </p:nvSpPr>
        <p:spPr bwMode="auto">
          <a:xfrm>
            <a:off x="762000" y="25908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f(n)=8-5=3</a:t>
            </a:r>
          </a:p>
        </p:txBody>
      </p:sp>
      <p:sp>
        <p:nvSpPr>
          <p:cNvPr id="874512" name="Text Box 16"/>
          <p:cNvSpPr txBox="1">
            <a:spLocks noChangeArrowheads="1"/>
          </p:cNvSpPr>
          <p:nvPr/>
        </p:nvSpPr>
        <p:spPr bwMode="auto">
          <a:xfrm>
            <a:off x="5334000" y="1066800"/>
            <a:ext cx="1463675" cy="336550"/>
          </a:xfrm>
          <a:prstGeom prst="rect">
            <a:avLst/>
          </a:prstGeom>
          <a:noFill/>
          <a:ln w="9525">
            <a:noFill/>
            <a:miter lim="800000"/>
            <a:headEnd/>
            <a:tailEnd/>
          </a:ln>
        </p:spPr>
        <p:txBody>
          <a:bodyPr>
            <a:spAutoFit/>
          </a:bodyPr>
          <a:lstStyle/>
          <a:p>
            <a:r>
              <a:rPr lang="en-US" sz="1600" b="1" dirty="0">
                <a:solidFill>
                  <a:schemeClr val="accent3">
                    <a:lumMod val="50000"/>
                  </a:schemeClr>
                </a:solidFill>
              </a:rPr>
              <a:t>f(n)=8-8=0</a:t>
            </a:r>
          </a:p>
        </p:txBody>
      </p:sp>
      <p:sp>
        <p:nvSpPr>
          <p:cNvPr id="874514" name="Text Box 18"/>
          <p:cNvSpPr txBox="1">
            <a:spLocks noChangeArrowheads="1"/>
          </p:cNvSpPr>
          <p:nvPr/>
        </p:nvSpPr>
        <p:spPr bwMode="auto">
          <a:xfrm>
            <a:off x="8382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f(n)=6-5=1</a:t>
            </a:r>
          </a:p>
        </p:txBody>
      </p:sp>
      <p:sp>
        <p:nvSpPr>
          <p:cNvPr id="874517" name="Text Box 21"/>
          <p:cNvSpPr txBox="1">
            <a:spLocks noChangeArrowheads="1"/>
          </p:cNvSpPr>
          <p:nvPr/>
        </p:nvSpPr>
        <p:spPr bwMode="auto">
          <a:xfrm>
            <a:off x="838200" y="4343400"/>
            <a:ext cx="12350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f(n)=6-3=3</a:t>
            </a:r>
          </a:p>
        </p:txBody>
      </p:sp>
      <p:sp>
        <p:nvSpPr>
          <p:cNvPr id="874518" name="Text Box 22"/>
          <p:cNvSpPr txBox="1">
            <a:spLocks noChangeArrowheads="1"/>
          </p:cNvSpPr>
          <p:nvPr/>
        </p:nvSpPr>
        <p:spPr bwMode="auto">
          <a:xfrm>
            <a:off x="2209800" y="44196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f(n)=6-4=2</a:t>
            </a:r>
          </a:p>
        </p:txBody>
      </p:sp>
      <p:sp>
        <p:nvSpPr>
          <p:cNvPr id="874519" name="Text Box 23"/>
          <p:cNvSpPr txBox="1">
            <a:spLocks noChangeArrowheads="1"/>
          </p:cNvSpPr>
          <p:nvPr/>
        </p:nvSpPr>
        <p:spPr bwMode="auto">
          <a:xfrm>
            <a:off x="3505200" y="42672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f(n)=6-2=4</a:t>
            </a:r>
          </a:p>
        </p:txBody>
      </p:sp>
      <p:sp>
        <p:nvSpPr>
          <p:cNvPr id="28688" name="Rectangle 24"/>
          <p:cNvSpPr>
            <a:spLocks noChangeArrowheads="1"/>
          </p:cNvSpPr>
          <p:nvPr/>
        </p:nvSpPr>
        <p:spPr bwMode="auto">
          <a:xfrm>
            <a:off x="457200" y="5867400"/>
            <a:ext cx="3505200" cy="381000"/>
          </a:xfrm>
          <a:prstGeom prst="rect">
            <a:avLst/>
          </a:prstGeom>
          <a:solidFill>
            <a:schemeClr val="bg1"/>
          </a:solidFill>
          <a:ln w="0">
            <a:noFill/>
            <a:miter lim="800000"/>
            <a:headEnd/>
            <a:tailEnd/>
          </a:ln>
        </p:spPr>
        <p:txBody>
          <a:bodyPr wrap="none" anchor="ctr"/>
          <a:lstStyle/>
          <a:p>
            <a:pPr algn="ctr"/>
            <a:endParaRPr lang="en-US"/>
          </a:p>
        </p:txBody>
      </p:sp>
      <p:sp>
        <p:nvSpPr>
          <p:cNvPr id="874521" name="Text Box 25"/>
          <p:cNvSpPr txBox="1">
            <a:spLocks noChangeArrowheads="1"/>
          </p:cNvSpPr>
          <p:nvPr/>
        </p:nvSpPr>
        <p:spPr bwMode="auto">
          <a:xfrm>
            <a:off x="1524000" y="5867400"/>
            <a:ext cx="503238" cy="822325"/>
          </a:xfrm>
          <a:prstGeom prst="rect">
            <a:avLst/>
          </a:prstGeom>
          <a:noFill/>
          <a:ln w="9525">
            <a:noFill/>
            <a:miter lim="800000"/>
            <a:headEnd/>
            <a:tailEnd/>
          </a:ln>
        </p:spPr>
        <p:txBody>
          <a:bodyPr>
            <a:spAutoFit/>
          </a:bodyPr>
          <a:lstStyle/>
          <a:p>
            <a:r>
              <a:rPr lang="en-US">
                <a:solidFill>
                  <a:srgbClr val="FF0000"/>
                </a:solidFill>
              </a:rPr>
              <a:t>-∞</a:t>
            </a:r>
          </a:p>
          <a:p>
            <a:endParaRPr lang="en-US"/>
          </a:p>
        </p:txBody>
      </p:sp>
      <p:sp>
        <p:nvSpPr>
          <p:cNvPr id="874523" name="Text Box 27"/>
          <p:cNvSpPr txBox="1">
            <a:spLocks noChangeArrowheads="1"/>
          </p:cNvSpPr>
          <p:nvPr/>
        </p:nvSpPr>
        <p:spPr bwMode="auto">
          <a:xfrm>
            <a:off x="2438400" y="5791200"/>
            <a:ext cx="336550" cy="457200"/>
          </a:xfrm>
          <a:prstGeom prst="rect">
            <a:avLst/>
          </a:prstGeom>
          <a:noFill/>
          <a:ln w="9525">
            <a:noFill/>
            <a:miter lim="800000"/>
            <a:headEnd/>
            <a:tailEnd/>
          </a:ln>
        </p:spPr>
        <p:txBody>
          <a:bodyPr wrap="none">
            <a:spAutoFit/>
          </a:bodyPr>
          <a:lstStyle/>
          <a:p>
            <a:r>
              <a:rPr lang="en-US"/>
              <a:t>0</a:t>
            </a:r>
          </a:p>
        </p:txBody>
      </p:sp>
      <p:sp>
        <p:nvSpPr>
          <p:cNvPr id="874525" name="Text Box 29"/>
          <p:cNvSpPr txBox="1">
            <a:spLocks noChangeArrowheads="1"/>
          </p:cNvSpPr>
          <p:nvPr/>
        </p:nvSpPr>
        <p:spPr bwMode="auto">
          <a:xfrm>
            <a:off x="3124200" y="5867400"/>
            <a:ext cx="649288" cy="457200"/>
          </a:xfrm>
          <a:prstGeom prst="rect">
            <a:avLst/>
          </a:prstGeom>
          <a:noFill/>
          <a:ln w="9525">
            <a:noFill/>
            <a:miter lim="800000"/>
            <a:headEnd/>
            <a:tailEnd/>
          </a:ln>
        </p:spPr>
        <p:txBody>
          <a:bodyPr wrap="none">
            <a:spAutoFit/>
          </a:bodyPr>
          <a:lstStyle/>
          <a:p>
            <a:r>
              <a:rPr lang="en-US">
                <a:solidFill>
                  <a:schemeClr val="accent2">
                    <a:lumMod val="75000"/>
                  </a:schemeClr>
                </a:solidFill>
              </a:rPr>
              <a:t>+ ∞</a:t>
            </a:r>
          </a:p>
        </p:txBody>
      </p:sp>
      <p:sp>
        <p:nvSpPr>
          <p:cNvPr id="874526" name="Text Box 30"/>
          <p:cNvSpPr txBox="1">
            <a:spLocks noChangeArrowheads="1"/>
          </p:cNvSpPr>
          <p:nvPr/>
        </p:nvSpPr>
        <p:spPr bwMode="auto">
          <a:xfrm>
            <a:off x="2362200" y="2514600"/>
            <a:ext cx="9144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7" name="Text Box 31"/>
          <p:cNvSpPr txBox="1">
            <a:spLocks noChangeArrowheads="1"/>
          </p:cNvSpPr>
          <p:nvPr/>
        </p:nvSpPr>
        <p:spPr bwMode="auto">
          <a:xfrm>
            <a:off x="3200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28" name="Text Box 32"/>
          <p:cNvSpPr txBox="1">
            <a:spLocks noChangeArrowheads="1"/>
          </p:cNvSpPr>
          <p:nvPr/>
        </p:nvSpPr>
        <p:spPr bwMode="auto">
          <a:xfrm>
            <a:off x="3962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9" name="Text Box 33"/>
          <p:cNvSpPr txBox="1">
            <a:spLocks noChangeArrowheads="1"/>
          </p:cNvSpPr>
          <p:nvPr/>
        </p:nvSpPr>
        <p:spPr bwMode="auto">
          <a:xfrm>
            <a:off x="4648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f(n)=4</a:t>
            </a:r>
          </a:p>
        </p:txBody>
      </p:sp>
      <p:sp>
        <p:nvSpPr>
          <p:cNvPr id="874530" name="Text Box 34"/>
          <p:cNvSpPr txBox="1">
            <a:spLocks noChangeArrowheads="1"/>
          </p:cNvSpPr>
          <p:nvPr/>
        </p:nvSpPr>
        <p:spPr bwMode="auto">
          <a:xfrm>
            <a:off x="5410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1" name="Text Box 35"/>
          <p:cNvSpPr txBox="1">
            <a:spLocks noChangeArrowheads="1"/>
          </p:cNvSpPr>
          <p:nvPr/>
        </p:nvSpPr>
        <p:spPr bwMode="auto">
          <a:xfrm>
            <a:off x="6172200" y="2514600"/>
            <a:ext cx="11430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f(n)=3</a:t>
            </a:r>
          </a:p>
        </p:txBody>
      </p:sp>
      <p:sp>
        <p:nvSpPr>
          <p:cNvPr id="874532" name="Text Box 36"/>
          <p:cNvSpPr txBox="1">
            <a:spLocks noChangeArrowheads="1"/>
          </p:cNvSpPr>
          <p:nvPr/>
        </p:nvSpPr>
        <p:spPr bwMode="auto">
          <a:xfrm>
            <a:off x="6934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3" name="Text Box 37"/>
          <p:cNvSpPr txBox="1">
            <a:spLocks noChangeArrowheads="1"/>
          </p:cNvSpPr>
          <p:nvPr/>
        </p:nvSpPr>
        <p:spPr bwMode="auto">
          <a:xfrm>
            <a:off x="7696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34" name="Text Box 38"/>
          <p:cNvSpPr txBox="1">
            <a:spLocks noChangeArrowheads="1"/>
          </p:cNvSpPr>
          <p:nvPr/>
        </p:nvSpPr>
        <p:spPr bwMode="auto">
          <a:xfrm>
            <a:off x="22860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f(n)=0</a:t>
            </a:r>
          </a:p>
        </p:txBody>
      </p:sp>
      <p:sp>
        <p:nvSpPr>
          <p:cNvPr id="874535" name="Text Box 39"/>
          <p:cNvSpPr txBox="1">
            <a:spLocks noChangeArrowheads="1"/>
          </p:cNvSpPr>
          <p:nvPr/>
        </p:nvSpPr>
        <p:spPr bwMode="auto">
          <a:xfrm>
            <a:off x="3276600" y="33528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f(n)=1</a:t>
            </a:r>
          </a:p>
        </p:txBody>
      </p:sp>
      <p:sp>
        <p:nvSpPr>
          <p:cNvPr id="28702" name="Text Box 44"/>
          <p:cNvSpPr txBox="1">
            <a:spLocks noChangeArrowheads="1"/>
          </p:cNvSpPr>
          <p:nvPr/>
        </p:nvSpPr>
        <p:spPr bwMode="auto">
          <a:xfrm>
            <a:off x="5867400" y="3048000"/>
            <a:ext cx="3063875" cy="457200"/>
          </a:xfrm>
          <a:prstGeom prst="rect">
            <a:avLst/>
          </a:prstGeom>
          <a:noFill/>
          <a:ln w="9525">
            <a:noFill/>
            <a:miter lim="800000"/>
            <a:headEnd/>
            <a:tailEnd/>
          </a:ln>
        </p:spPr>
        <p:txBody>
          <a:bodyPr>
            <a:spAutoFit/>
          </a:bodyPr>
          <a:lstStyle/>
          <a:p>
            <a:endParaRPr lang="en-US"/>
          </a:p>
        </p:txBody>
      </p:sp>
      <p:sp>
        <p:nvSpPr>
          <p:cNvPr id="28703" name="Text Box 45"/>
          <p:cNvSpPr txBox="1">
            <a:spLocks noChangeArrowheads="1"/>
          </p:cNvSpPr>
          <p:nvPr/>
        </p:nvSpPr>
        <p:spPr bwMode="auto">
          <a:xfrm>
            <a:off x="6781800" y="4994275"/>
            <a:ext cx="2454275" cy="457200"/>
          </a:xfrm>
          <a:prstGeom prst="rect">
            <a:avLst/>
          </a:prstGeom>
          <a:noFill/>
          <a:ln w="9525">
            <a:noFill/>
            <a:miter lim="800000"/>
            <a:headEnd/>
            <a:tailEnd/>
          </a:ln>
        </p:spPr>
        <p:txBody>
          <a:bodyPr>
            <a:spAutoFit/>
          </a:bodyPr>
          <a:lstStyle/>
          <a:p>
            <a:endParaRPr lang="en-US"/>
          </a:p>
        </p:txBody>
      </p:sp>
      <p:sp>
        <p:nvSpPr>
          <p:cNvPr id="28704" name="Text Box 47"/>
          <p:cNvSpPr txBox="1">
            <a:spLocks noChangeArrowheads="1"/>
          </p:cNvSpPr>
          <p:nvPr/>
        </p:nvSpPr>
        <p:spPr bwMode="auto">
          <a:xfrm>
            <a:off x="5105400" y="4416425"/>
            <a:ext cx="3871573" cy="1754326"/>
          </a:xfrm>
          <a:prstGeom prst="rect">
            <a:avLst/>
          </a:prstGeom>
          <a:noFill/>
          <a:ln w="9525">
            <a:noFill/>
            <a:miter lim="800000"/>
            <a:headEnd/>
            <a:tailEnd/>
          </a:ln>
        </p:spPr>
        <p:txBody>
          <a:bodyPr wrap="none">
            <a:spAutoFit/>
          </a:bodyPr>
          <a:lstStyle/>
          <a:p>
            <a:r>
              <a:rPr lang="en-US" sz="1800" dirty="0">
                <a:latin typeface="Arial" pitchFamily="34" charset="0"/>
              </a:rPr>
              <a:t>f(n)=# of potential three-lines for X –</a:t>
            </a:r>
          </a:p>
          <a:p>
            <a:r>
              <a:rPr lang="en-US" sz="1800" dirty="0">
                <a:latin typeface="Arial" pitchFamily="34" charset="0"/>
              </a:rPr>
              <a:t># of potential three-line for </a:t>
            </a:r>
            <a:r>
              <a:rPr lang="en-US" sz="1800" dirty="0" smtClean="0">
                <a:latin typeface="Arial" pitchFamily="34" charset="0"/>
              </a:rPr>
              <a:t>O </a:t>
            </a:r>
          </a:p>
          <a:p>
            <a:endParaRPr lang="en-US" sz="1800" dirty="0">
              <a:latin typeface="Arial" pitchFamily="34" charset="0"/>
            </a:endParaRPr>
          </a:p>
          <a:p>
            <a:r>
              <a:rPr lang="en-US" sz="1800" dirty="0" smtClean="0">
                <a:latin typeface="Arial" pitchFamily="34" charset="0"/>
              </a:rPr>
              <a:t>f(n</a:t>
            </a:r>
            <a:r>
              <a:rPr lang="en-US" sz="1800" dirty="0">
                <a:latin typeface="Arial" pitchFamily="34" charset="0"/>
              </a:rPr>
              <a:t>)=0 if n is a terminal tie</a:t>
            </a:r>
          </a:p>
          <a:p>
            <a:r>
              <a:rPr lang="en-US" sz="1800" dirty="0">
                <a:latin typeface="Arial" pitchFamily="34" charset="0"/>
              </a:rPr>
              <a:t>f(n)=+ ∞ if n is a terminal win</a:t>
            </a:r>
          </a:p>
          <a:p>
            <a:r>
              <a:rPr lang="en-US" sz="1800" dirty="0">
                <a:latin typeface="Arial" pitchFamily="34" charset="0"/>
              </a:rPr>
              <a:t>f(n)=-</a:t>
            </a:r>
            <a:r>
              <a:rPr lang="en-US" sz="1800" dirty="0">
                <a:solidFill>
                  <a:schemeClr val="accent1"/>
                </a:solidFill>
                <a:latin typeface="Arial" pitchFamily="34" charset="0"/>
              </a:rPr>
              <a:t> </a:t>
            </a:r>
            <a:r>
              <a:rPr lang="en-US" sz="1800" dirty="0">
                <a:latin typeface="Arial" pitchFamily="34" charset="0"/>
              </a:rPr>
              <a:t>∞ if n is a terminal loss</a:t>
            </a:r>
          </a:p>
        </p:txBody>
      </p:sp>
      <p:sp>
        <p:nvSpPr>
          <p:cNvPr id="2" name="Rectangle 1"/>
          <p:cNvSpPr/>
          <p:nvPr/>
        </p:nvSpPr>
        <p:spPr bwMode="auto">
          <a:xfrm>
            <a:off x="5105400" y="5257799"/>
            <a:ext cx="3200400" cy="912951"/>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4512"/>
                                        </p:tgtEl>
                                        <p:attrNameLst>
                                          <p:attrName>style.visibility</p:attrName>
                                        </p:attrNameLst>
                                      </p:cBhvr>
                                      <p:to>
                                        <p:strVal val="visible"/>
                                      </p:to>
                                    </p:set>
                                    <p:anim calcmode="lin" valueType="num">
                                      <p:cBhvr additive="base">
                                        <p:cTn id="7" dur="500" fill="hold"/>
                                        <p:tgtEl>
                                          <p:spTgt spid="874512"/>
                                        </p:tgtEl>
                                        <p:attrNameLst>
                                          <p:attrName>ppt_x</p:attrName>
                                        </p:attrNameLst>
                                      </p:cBhvr>
                                      <p:tavLst>
                                        <p:tav tm="0">
                                          <p:val>
                                            <p:strVal val="#ppt_x"/>
                                          </p:val>
                                        </p:tav>
                                        <p:tav tm="100000">
                                          <p:val>
                                            <p:strVal val="#ppt_x"/>
                                          </p:val>
                                        </p:tav>
                                      </p:tavLst>
                                    </p:anim>
                                    <p:anim calcmode="lin" valueType="num">
                                      <p:cBhvr additive="base">
                                        <p:cTn id="8" dur="500" fill="hold"/>
                                        <p:tgtEl>
                                          <p:spTgt spid="8745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4504"/>
                                        </p:tgtEl>
                                        <p:attrNameLst>
                                          <p:attrName>style.visibility</p:attrName>
                                        </p:attrNameLst>
                                      </p:cBhvr>
                                      <p:to>
                                        <p:strVal val="visible"/>
                                      </p:to>
                                    </p:set>
                                    <p:anim calcmode="lin" valueType="num">
                                      <p:cBhvr additive="base">
                                        <p:cTn id="13" dur="500" fill="hold"/>
                                        <p:tgtEl>
                                          <p:spTgt spid="874504"/>
                                        </p:tgtEl>
                                        <p:attrNameLst>
                                          <p:attrName>ppt_x</p:attrName>
                                        </p:attrNameLst>
                                      </p:cBhvr>
                                      <p:tavLst>
                                        <p:tav tm="0">
                                          <p:val>
                                            <p:strVal val="#ppt_x"/>
                                          </p:val>
                                        </p:tav>
                                        <p:tav tm="100000">
                                          <p:val>
                                            <p:strVal val="#ppt_x"/>
                                          </p:val>
                                        </p:tav>
                                      </p:tavLst>
                                    </p:anim>
                                    <p:anim calcmode="lin" valueType="num">
                                      <p:cBhvr additive="base">
                                        <p:cTn id="14" dur="500" fill="hold"/>
                                        <p:tgtEl>
                                          <p:spTgt spid="8745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4526"/>
                                        </p:tgtEl>
                                        <p:attrNameLst>
                                          <p:attrName>style.visibility</p:attrName>
                                        </p:attrNameLst>
                                      </p:cBhvr>
                                      <p:to>
                                        <p:strVal val="visible"/>
                                      </p:to>
                                    </p:set>
                                    <p:anim calcmode="lin" valueType="num">
                                      <p:cBhvr additive="base">
                                        <p:cTn id="19" dur="500" fill="hold"/>
                                        <p:tgtEl>
                                          <p:spTgt spid="874526"/>
                                        </p:tgtEl>
                                        <p:attrNameLst>
                                          <p:attrName>ppt_x</p:attrName>
                                        </p:attrNameLst>
                                      </p:cBhvr>
                                      <p:tavLst>
                                        <p:tav tm="0">
                                          <p:val>
                                            <p:strVal val="#ppt_x"/>
                                          </p:val>
                                        </p:tav>
                                        <p:tav tm="100000">
                                          <p:val>
                                            <p:strVal val="#ppt_x"/>
                                          </p:val>
                                        </p:tav>
                                      </p:tavLst>
                                    </p:anim>
                                    <p:anim calcmode="lin" valueType="num">
                                      <p:cBhvr additive="base">
                                        <p:cTn id="20" dur="500" fill="hold"/>
                                        <p:tgtEl>
                                          <p:spTgt spid="8745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4527"/>
                                        </p:tgtEl>
                                        <p:attrNameLst>
                                          <p:attrName>style.visibility</p:attrName>
                                        </p:attrNameLst>
                                      </p:cBhvr>
                                      <p:to>
                                        <p:strVal val="visible"/>
                                      </p:to>
                                    </p:set>
                                    <p:anim calcmode="lin" valueType="num">
                                      <p:cBhvr additive="base">
                                        <p:cTn id="23" dur="500" fill="hold"/>
                                        <p:tgtEl>
                                          <p:spTgt spid="874527"/>
                                        </p:tgtEl>
                                        <p:attrNameLst>
                                          <p:attrName>ppt_x</p:attrName>
                                        </p:attrNameLst>
                                      </p:cBhvr>
                                      <p:tavLst>
                                        <p:tav tm="0">
                                          <p:val>
                                            <p:strVal val="#ppt_x"/>
                                          </p:val>
                                        </p:tav>
                                        <p:tav tm="100000">
                                          <p:val>
                                            <p:strVal val="#ppt_x"/>
                                          </p:val>
                                        </p:tav>
                                      </p:tavLst>
                                    </p:anim>
                                    <p:anim calcmode="lin" valueType="num">
                                      <p:cBhvr additive="base">
                                        <p:cTn id="24" dur="500" fill="hold"/>
                                        <p:tgtEl>
                                          <p:spTgt spid="8745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4529"/>
                                        </p:tgtEl>
                                        <p:attrNameLst>
                                          <p:attrName>style.visibility</p:attrName>
                                        </p:attrNameLst>
                                      </p:cBhvr>
                                      <p:to>
                                        <p:strVal val="visible"/>
                                      </p:to>
                                    </p:set>
                                    <p:anim calcmode="lin" valueType="num">
                                      <p:cBhvr additive="base">
                                        <p:cTn id="27" dur="500" fill="hold"/>
                                        <p:tgtEl>
                                          <p:spTgt spid="874529"/>
                                        </p:tgtEl>
                                        <p:attrNameLst>
                                          <p:attrName>ppt_x</p:attrName>
                                        </p:attrNameLst>
                                      </p:cBhvr>
                                      <p:tavLst>
                                        <p:tav tm="0">
                                          <p:val>
                                            <p:strVal val="#ppt_x"/>
                                          </p:val>
                                        </p:tav>
                                        <p:tav tm="100000">
                                          <p:val>
                                            <p:strVal val="#ppt_x"/>
                                          </p:val>
                                        </p:tav>
                                      </p:tavLst>
                                    </p:anim>
                                    <p:anim calcmode="lin" valueType="num">
                                      <p:cBhvr additive="base">
                                        <p:cTn id="28" dur="500" fill="hold"/>
                                        <p:tgtEl>
                                          <p:spTgt spid="8745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4528"/>
                                        </p:tgtEl>
                                        <p:attrNameLst>
                                          <p:attrName>style.visibility</p:attrName>
                                        </p:attrNameLst>
                                      </p:cBhvr>
                                      <p:to>
                                        <p:strVal val="visible"/>
                                      </p:to>
                                    </p:set>
                                    <p:anim calcmode="lin" valueType="num">
                                      <p:cBhvr additive="base">
                                        <p:cTn id="31" dur="500" fill="hold"/>
                                        <p:tgtEl>
                                          <p:spTgt spid="874528"/>
                                        </p:tgtEl>
                                        <p:attrNameLst>
                                          <p:attrName>ppt_x</p:attrName>
                                        </p:attrNameLst>
                                      </p:cBhvr>
                                      <p:tavLst>
                                        <p:tav tm="0">
                                          <p:val>
                                            <p:strVal val="#ppt_x"/>
                                          </p:val>
                                        </p:tav>
                                        <p:tav tm="100000">
                                          <p:val>
                                            <p:strVal val="#ppt_x"/>
                                          </p:val>
                                        </p:tav>
                                      </p:tavLst>
                                    </p:anim>
                                    <p:anim calcmode="lin" valueType="num">
                                      <p:cBhvr additive="base">
                                        <p:cTn id="32" dur="500" fill="hold"/>
                                        <p:tgtEl>
                                          <p:spTgt spid="8745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4530"/>
                                        </p:tgtEl>
                                        <p:attrNameLst>
                                          <p:attrName>style.visibility</p:attrName>
                                        </p:attrNameLst>
                                      </p:cBhvr>
                                      <p:to>
                                        <p:strVal val="visible"/>
                                      </p:to>
                                    </p:set>
                                    <p:anim calcmode="lin" valueType="num">
                                      <p:cBhvr additive="base">
                                        <p:cTn id="35" dur="500" fill="hold"/>
                                        <p:tgtEl>
                                          <p:spTgt spid="874530"/>
                                        </p:tgtEl>
                                        <p:attrNameLst>
                                          <p:attrName>ppt_x</p:attrName>
                                        </p:attrNameLst>
                                      </p:cBhvr>
                                      <p:tavLst>
                                        <p:tav tm="0">
                                          <p:val>
                                            <p:strVal val="#ppt_x"/>
                                          </p:val>
                                        </p:tav>
                                        <p:tav tm="100000">
                                          <p:val>
                                            <p:strVal val="#ppt_x"/>
                                          </p:val>
                                        </p:tav>
                                      </p:tavLst>
                                    </p:anim>
                                    <p:anim calcmode="lin" valueType="num">
                                      <p:cBhvr additive="base">
                                        <p:cTn id="36" dur="500" fill="hold"/>
                                        <p:tgtEl>
                                          <p:spTgt spid="8745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74531"/>
                                        </p:tgtEl>
                                        <p:attrNameLst>
                                          <p:attrName>style.visibility</p:attrName>
                                        </p:attrNameLst>
                                      </p:cBhvr>
                                      <p:to>
                                        <p:strVal val="visible"/>
                                      </p:to>
                                    </p:set>
                                    <p:anim calcmode="lin" valueType="num">
                                      <p:cBhvr additive="base">
                                        <p:cTn id="39" dur="500" fill="hold"/>
                                        <p:tgtEl>
                                          <p:spTgt spid="874531"/>
                                        </p:tgtEl>
                                        <p:attrNameLst>
                                          <p:attrName>ppt_x</p:attrName>
                                        </p:attrNameLst>
                                      </p:cBhvr>
                                      <p:tavLst>
                                        <p:tav tm="0">
                                          <p:val>
                                            <p:strVal val="#ppt_x"/>
                                          </p:val>
                                        </p:tav>
                                        <p:tav tm="100000">
                                          <p:val>
                                            <p:strVal val="#ppt_x"/>
                                          </p:val>
                                        </p:tav>
                                      </p:tavLst>
                                    </p:anim>
                                    <p:anim calcmode="lin" valueType="num">
                                      <p:cBhvr additive="base">
                                        <p:cTn id="40" dur="500" fill="hold"/>
                                        <p:tgtEl>
                                          <p:spTgt spid="8745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74532"/>
                                        </p:tgtEl>
                                        <p:attrNameLst>
                                          <p:attrName>style.visibility</p:attrName>
                                        </p:attrNameLst>
                                      </p:cBhvr>
                                      <p:to>
                                        <p:strVal val="visible"/>
                                      </p:to>
                                    </p:set>
                                    <p:anim calcmode="lin" valueType="num">
                                      <p:cBhvr additive="base">
                                        <p:cTn id="43" dur="500" fill="hold"/>
                                        <p:tgtEl>
                                          <p:spTgt spid="874532"/>
                                        </p:tgtEl>
                                        <p:attrNameLst>
                                          <p:attrName>ppt_x</p:attrName>
                                        </p:attrNameLst>
                                      </p:cBhvr>
                                      <p:tavLst>
                                        <p:tav tm="0">
                                          <p:val>
                                            <p:strVal val="#ppt_x"/>
                                          </p:val>
                                        </p:tav>
                                        <p:tav tm="100000">
                                          <p:val>
                                            <p:strVal val="#ppt_x"/>
                                          </p:val>
                                        </p:tav>
                                      </p:tavLst>
                                    </p:anim>
                                    <p:anim calcmode="lin" valueType="num">
                                      <p:cBhvr additive="base">
                                        <p:cTn id="44" dur="500" fill="hold"/>
                                        <p:tgtEl>
                                          <p:spTgt spid="8745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4533"/>
                                        </p:tgtEl>
                                        <p:attrNameLst>
                                          <p:attrName>style.visibility</p:attrName>
                                        </p:attrNameLst>
                                      </p:cBhvr>
                                      <p:to>
                                        <p:strVal val="visible"/>
                                      </p:to>
                                    </p:set>
                                    <p:anim calcmode="lin" valueType="num">
                                      <p:cBhvr additive="base">
                                        <p:cTn id="47" dur="500" fill="hold"/>
                                        <p:tgtEl>
                                          <p:spTgt spid="874533"/>
                                        </p:tgtEl>
                                        <p:attrNameLst>
                                          <p:attrName>ppt_x</p:attrName>
                                        </p:attrNameLst>
                                      </p:cBhvr>
                                      <p:tavLst>
                                        <p:tav tm="0">
                                          <p:val>
                                            <p:strVal val="#ppt_x"/>
                                          </p:val>
                                        </p:tav>
                                        <p:tav tm="100000">
                                          <p:val>
                                            <p:strVal val="#ppt_x"/>
                                          </p:val>
                                        </p:tav>
                                      </p:tavLst>
                                    </p:anim>
                                    <p:anim calcmode="lin" valueType="num">
                                      <p:cBhvr additive="base">
                                        <p:cTn id="48" dur="500" fill="hold"/>
                                        <p:tgtEl>
                                          <p:spTgt spid="8745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874538"/>
                                        </p:tgtEl>
                                      </p:cBhvr>
                                    </p:animEffect>
                                    <p:set>
                                      <p:cBhvr>
                                        <p:cTn id="53" dur="1" fill="hold">
                                          <p:stCondLst>
                                            <p:cond delay="499"/>
                                          </p:stCondLst>
                                        </p:cTn>
                                        <p:tgtEl>
                                          <p:spTgt spid="8745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74514"/>
                                        </p:tgtEl>
                                        <p:attrNameLst>
                                          <p:attrName>style.visibility</p:attrName>
                                        </p:attrNameLst>
                                      </p:cBhvr>
                                      <p:to>
                                        <p:strVal val="visible"/>
                                      </p:to>
                                    </p:set>
                                    <p:anim calcmode="lin" valueType="num">
                                      <p:cBhvr additive="base">
                                        <p:cTn id="58" dur="500" fill="hold"/>
                                        <p:tgtEl>
                                          <p:spTgt spid="874514"/>
                                        </p:tgtEl>
                                        <p:attrNameLst>
                                          <p:attrName>ppt_x</p:attrName>
                                        </p:attrNameLst>
                                      </p:cBhvr>
                                      <p:tavLst>
                                        <p:tav tm="0">
                                          <p:val>
                                            <p:strVal val="#ppt_x"/>
                                          </p:val>
                                        </p:tav>
                                        <p:tav tm="100000">
                                          <p:val>
                                            <p:strVal val="#ppt_x"/>
                                          </p:val>
                                        </p:tav>
                                      </p:tavLst>
                                    </p:anim>
                                    <p:anim calcmode="lin" valueType="num">
                                      <p:cBhvr additive="base">
                                        <p:cTn id="59" dur="500" fill="hold"/>
                                        <p:tgtEl>
                                          <p:spTgt spid="8745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74534"/>
                                        </p:tgtEl>
                                        <p:attrNameLst>
                                          <p:attrName>style.visibility</p:attrName>
                                        </p:attrNameLst>
                                      </p:cBhvr>
                                      <p:to>
                                        <p:strVal val="visible"/>
                                      </p:to>
                                    </p:set>
                                    <p:anim calcmode="lin" valueType="num">
                                      <p:cBhvr additive="base">
                                        <p:cTn id="64" dur="500" fill="hold"/>
                                        <p:tgtEl>
                                          <p:spTgt spid="874534"/>
                                        </p:tgtEl>
                                        <p:attrNameLst>
                                          <p:attrName>ppt_x</p:attrName>
                                        </p:attrNameLst>
                                      </p:cBhvr>
                                      <p:tavLst>
                                        <p:tav tm="0">
                                          <p:val>
                                            <p:strVal val="#ppt_x"/>
                                          </p:val>
                                        </p:tav>
                                        <p:tav tm="100000">
                                          <p:val>
                                            <p:strVal val="#ppt_x"/>
                                          </p:val>
                                        </p:tav>
                                      </p:tavLst>
                                    </p:anim>
                                    <p:anim calcmode="lin" valueType="num">
                                      <p:cBhvr additive="base">
                                        <p:cTn id="65" dur="500" fill="hold"/>
                                        <p:tgtEl>
                                          <p:spTgt spid="87453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874535"/>
                                        </p:tgtEl>
                                        <p:attrNameLst>
                                          <p:attrName>style.visibility</p:attrName>
                                        </p:attrNameLst>
                                      </p:cBhvr>
                                      <p:to>
                                        <p:strVal val="visible"/>
                                      </p:to>
                                    </p:set>
                                    <p:anim calcmode="lin" valueType="num">
                                      <p:cBhvr additive="base">
                                        <p:cTn id="68" dur="500" fill="hold"/>
                                        <p:tgtEl>
                                          <p:spTgt spid="874535"/>
                                        </p:tgtEl>
                                        <p:attrNameLst>
                                          <p:attrName>ppt_x</p:attrName>
                                        </p:attrNameLst>
                                      </p:cBhvr>
                                      <p:tavLst>
                                        <p:tav tm="0">
                                          <p:val>
                                            <p:strVal val="#ppt_x"/>
                                          </p:val>
                                        </p:tav>
                                        <p:tav tm="100000">
                                          <p:val>
                                            <p:strVal val="#ppt_x"/>
                                          </p:val>
                                        </p:tav>
                                      </p:tavLst>
                                    </p:anim>
                                    <p:anim calcmode="lin" valueType="num">
                                      <p:cBhvr additive="base">
                                        <p:cTn id="69" dur="500" fill="hold"/>
                                        <p:tgtEl>
                                          <p:spTgt spid="87453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0" nodeType="clickEffect">
                                  <p:stCondLst>
                                    <p:cond delay="0"/>
                                  </p:stCondLst>
                                  <p:childTnLst>
                                    <p:animEffect transition="out" filter="blinds(horizontal)">
                                      <p:cBhvr>
                                        <p:cTn id="73" dur="500"/>
                                        <p:tgtEl>
                                          <p:spTgt spid="874537"/>
                                        </p:tgtEl>
                                      </p:cBhvr>
                                    </p:animEffect>
                                    <p:set>
                                      <p:cBhvr>
                                        <p:cTn id="74" dur="1" fill="hold">
                                          <p:stCondLst>
                                            <p:cond delay="499"/>
                                          </p:stCondLst>
                                        </p:cTn>
                                        <p:tgtEl>
                                          <p:spTgt spid="8745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74517"/>
                                        </p:tgtEl>
                                        <p:attrNameLst>
                                          <p:attrName>style.visibility</p:attrName>
                                        </p:attrNameLst>
                                      </p:cBhvr>
                                      <p:to>
                                        <p:strVal val="visible"/>
                                      </p:to>
                                    </p:set>
                                    <p:anim calcmode="lin" valueType="num">
                                      <p:cBhvr additive="base">
                                        <p:cTn id="79" dur="500" fill="hold"/>
                                        <p:tgtEl>
                                          <p:spTgt spid="874517"/>
                                        </p:tgtEl>
                                        <p:attrNameLst>
                                          <p:attrName>ppt_x</p:attrName>
                                        </p:attrNameLst>
                                      </p:cBhvr>
                                      <p:tavLst>
                                        <p:tav tm="0">
                                          <p:val>
                                            <p:strVal val="#ppt_x"/>
                                          </p:val>
                                        </p:tav>
                                        <p:tav tm="100000">
                                          <p:val>
                                            <p:strVal val="#ppt_x"/>
                                          </p:val>
                                        </p:tav>
                                      </p:tavLst>
                                    </p:anim>
                                    <p:anim calcmode="lin" valueType="num">
                                      <p:cBhvr additive="base">
                                        <p:cTn id="80" dur="500" fill="hold"/>
                                        <p:tgtEl>
                                          <p:spTgt spid="8745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74518"/>
                                        </p:tgtEl>
                                        <p:attrNameLst>
                                          <p:attrName>style.visibility</p:attrName>
                                        </p:attrNameLst>
                                      </p:cBhvr>
                                      <p:to>
                                        <p:strVal val="visible"/>
                                      </p:to>
                                    </p:set>
                                    <p:anim calcmode="lin" valueType="num">
                                      <p:cBhvr additive="base">
                                        <p:cTn id="85" dur="500" fill="hold"/>
                                        <p:tgtEl>
                                          <p:spTgt spid="874518"/>
                                        </p:tgtEl>
                                        <p:attrNameLst>
                                          <p:attrName>ppt_x</p:attrName>
                                        </p:attrNameLst>
                                      </p:cBhvr>
                                      <p:tavLst>
                                        <p:tav tm="0">
                                          <p:val>
                                            <p:strVal val="#ppt_x"/>
                                          </p:val>
                                        </p:tav>
                                        <p:tav tm="100000">
                                          <p:val>
                                            <p:strVal val="#ppt_x"/>
                                          </p:val>
                                        </p:tav>
                                      </p:tavLst>
                                    </p:anim>
                                    <p:anim calcmode="lin" valueType="num">
                                      <p:cBhvr additive="base">
                                        <p:cTn id="86" dur="500" fill="hold"/>
                                        <p:tgtEl>
                                          <p:spTgt spid="8745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74519"/>
                                        </p:tgtEl>
                                        <p:attrNameLst>
                                          <p:attrName>style.visibility</p:attrName>
                                        </p:attrNameLst>
                                      </p:cBhvr>
                                      <p:to>
                                        <p:strVal val="visible"/>
                                      </p:to>
                                    </p:set>
                                    <p:anim calcmode="lin" valueType="num">
                                      <p:cBhvr additive="base">
                                        <p:cTn id="91" dur="500" fill="hold"/>
                                        <p:tgtEl>
                                          <p:spTgt spid="874519"/>
                                        </p:tgtEl>
                                        <p:attrNameLst>
                                          <p:attrName>ppt_x</p:attrName>
                                        </p:attrNameLst>
                                      </p:cBhvr>
                                      <p:tavLst>
                                        <p:tav tm="0">
                                          <p:val>
                                            <p:strVal val="#ppt_x"/>
                                          </p:val>
                                        </p:tav>
                                        <p:tav tm="100000">
                                          <p:val>
                                            <p:strVal val="#ppt_x"/>
                                          </p:val>
                                        </p:tav>
                                      </p:tavLst>
                                    </p:anim>
                                    <p:anim calcmode="lin" valueType="num">
                                      <p:cBhvr additive="base">
                                        <p:cTn id="92" dur="500" fill="hold"/>
                                        <p:tgtEl>
                                          <p:spTgt spid="8745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0" nodeType="clickEffect">
                                  <p:stCondLst>
                                    <p:cond delay="0"/>
                                  </p:stCondLst>
                                  <p:childTnLst>
                                    <p:animEffect transition="out" filter="blinds(horizontal)">
                                      <p:cBhvr>
                                        <p:cTn id="96" dur="500"/>
                                        <p:tgtEl>
                                          <p:spTgt spid="874536"/>
                                        </p:tgtEl>
                                      </p:cBhvr>
                                    </p:animEffect>
                                    <p:set>
                                      <p:cBhvr>
                                        <p:cTn id="97" dur="1" fill="hold">
                                          <p:stCondLst>
                                            <p:cond delay="499"/>
                                          </p:stCondLst>
                                        </p:cTn>
                                        <p:tgtEl>
                                          <p:spTgt spid="8745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874521"/>
                                        </p:tgtEl>
                                        <p:attrNameLst>
                                          <p:attrName>style.visibility</p:attrName>
                                        </p:attrNameLst>
                                      </p:cBhvr>
                                      <p:to>
                                        <p:strVal val="visible"/>
                                      </p:to>
                                    </p:set>
                                    <p:anim calcmode="lin" valueType="num">
                                      <p:cBhvr additive="base">
                                        <p:cTn id="102" dur="500" fill="hold"/>
                                        <p:tgtEl>
                                          <p:spTgt spid="874521"/>
                                        </p:tgtEl>
                                        <p:attrNameLst>
                                          <p:attrName>ppt_x</p:attrName>
                                        </p:attrNameLst>
                                      </p:cBhvr>
                                      <p:tavLst>
                                        <p:tav tm="0">
                                          <p:val>
                                            <p:strVal val="#ppt_x"/>
                                          </p:val>
                                        </p:tav>
                                        <p:tav tm="100000">
                                          <p:val>
                                            <p:strVal val="#ppt_x"/>
                                          </p:val>
                                        </p:tav>
                                      </p:tavLst>
                                    </p:anim>
                                    <p:anim calcmode="lin" valueType="num">
                                      <p:cBhvr additive="base">
                                        <p:cTn id="103" dur="500" fill="hold"/>
                                        <p:tgtEl>
                                          <p:spTgt spid="8745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874523"/>
                                        </p:tgtEl>
                                        <p:attrNameLst>
                                          <p:attrName>style.visibility</p:attrName>
                                        </p:attrNameLst>
                                      </p:cBhvr>
                                      <p:to>
                                        <p:strVal val="visible"/>
                                      </p:to>
                                    </p:set>
                                    <p:anim calcmode="lin" valueType="num">
                                      <p:cBhvr additive="base">
                                        <p:cTn id="106" dur="500" fill="hold"/>
                                        <p:tgtEl>
                                          <p:spTgt spid="874523"/>
                                        </p:tgtEl>
                                        <p:attrNameLst>
                                          <p:attrName>ppt_x</p:attrName>
                                        </p:attrNameLst>
                                      </p:cBhvr>
                                      <p:tavLst>
                                        <p:tav tm="0">
                                          <p:val>
                                            <p:strVal val="#ppt_x"/>
                                          </p:val>
                                        </p:tav>
                                        <p:tav tm="100000">
                                          <p:val>
                                            <p:strVal val="#ppt_x"/>
                                          </p:val>
                                        </p:tav>
                                      </p:tavLst>
                                    </p:anim>
                                    <p:anim calcmode="lin" valueType="num">
                                      <p:cBhvr additive="base">
                                        <p:cTn id="107" dur="500" fill="hold"/>
                                        <p:tgtEl>
                                          <p:spTgt spid="87452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874525"/>
                                        </p:tgtEl>
                                        <p:attrNameLst>
                                          <p:attrName>style.visibility</p:attrName>
                                        </p:attrNameLst>
                                      </p:cBhvr>
                                      <p:to>
                                        <p:strVal val="visible"/>
                                      </p:to>
                                    </p:set>
                                    <p:anim calcmode="lin" valueType="num">
                                      <p:cBhvr additive="base">
                                        <p:cTn id="110" dur="500" fill="hold"/>
                                        <p:tgtEl>
                                          <p:spTgt spid="874525"/>
                                        </p:tgtEl>
                                        <p:attrNameLst>
                                          <p:attrName>ppt_x</p:attrName>
                                        </p:attrNameLst>
                                      </p:cBhvr>
                                      <p:tavLst>
                                        <p:tav tm="0">
                                          <p:val>
                                            <p:strVal val="#ppt_x"/>
                                          </p:val>
                                        </p:tav>
                                        <p:tav tm="100000">
                                          <p:val>
                                            <p:strVal val="#ppt_x"/>
                                          </p:val>
                                        </p:tav>
                                      </p:tavLst>
                                    </p:anim>
                                    <p:anim calcmode="lin" valueType="num">
                                      <p:cBhvr additive="base">
                                        <p:cTn id="111" dur="500" fill="hold"/>
                                        <p:tgtEl>
                                          <p:spTgt spid="874525"/>
                                        </p:tgtEl>
                                        <p:attrNameLst>
                                          <p:attrName>ppt_y</p:attrName>
                                        </p:attrNameLst>
                                      </p:cBhvr>
                                      <p:tavLst>
                                        <p:tav tm="0">
                                          <p:val>
                                            <p:strVal val="1+#ppt_h/2"/>
                                          </p:val>
                                        </p:tav>
                                        <p:tav tm="100000">
                                          <p:val>
                                            <p:strVal val="#ppt_y"/>
                                          </p:val>
                                        </p:tav>
                                      </p:tavLst>
                                    </p:anim>
                                  </p:childTnLst>
                                </p:cTn>
                              </p:par>
                              <p:par>
                                <p:cTn id="112" presetID="1" presetClass="exit" presetSubtype="0" fill="hold" grpId="0" nodeType="withEffect">
                                  <p:stCondLst>
                                    <p:cond delay="0"/>
                                  </p:stCondLst>
                                  <p:childTnLst>
                                    <p:set>
                                      <p:cBhvr>
                                        <p:cTn id="113" dur="1" fill="hold">
                                          <p:stCondLst>
                                            <p:cond delay="0"/>
                                          </p:stCondLst>
                                        </p:cTn>
                                        <p:tgtEl>
                                          <p:spTgt spid="2"/>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3" presetClass="exit" presetSubtype="10" fill="hold" grpId="1" nodeType="clickEffect">
                                  <p:stCondLst>
                                    <p:cond delay="0"/>
                                  </p:stCondLst>
                                  <p:childTnLst>
                                    <p:animEffect transition="out" filter="blinds(horizontal)">
                                      <p:cBhvr>
                                        <p:cTn id="117" dur="500"/>
                                        <p:tgtEl>
                                          <p:spTgt spid="874537"/>
                                        </p:tgtEl>
                                      </p:cBhvr>
                                    </p:animEffect>
                                    <p:set>
                                      <p:cBhvr>
                                        <p:cTn id="118" dur="1" fill="hold">
                                          <p:stCondLst>
                                            <p:cond delay="499"/>
                                          </p:stCondLst>
                                        </p:cTn>
                                        <p:tgtEl>
                                          <p:spTgt spid="87453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3" presetClass="exit" presetSubtype="10" fill="hold" grpId="1" nodeType="clickEffect">
                                  <p:stCondLst>
                                    <p:cond delay="0"/>
                                  </p:stCondLst>
                                  <p:childTnLst>
                                    <p:animEffect transition="out" filter="blinds(horizontal)">
                                      <p:cBhvr>
                                        <p:cTn id="122" dur="500"/>
                                        <p:tgtEl>
                                          <p:spTgt spid="874538"/>
                                        </p:tgtEl>
                                      </p:cBhvr>
                                    </p:animEffect>
                                    <p:set>
                                      <p:cBhvr>
                                        <p:cTn id="123" dur="1" fill="hold">
                                          <p:stCondLst>
                                            <p:cond delay="499"/>
                                          </p:stCondLst>
                                        </p:cTn>
                                        <p:tgtEl>
                                          <p:spTgt spid="87453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3" presetClass="exit" presetSubtype="10" fill="hold" grpId="2" nodeType="clickEffect">
                                  <p:stCondLst>
                                    <p:cond delay="0"/>
                                  </p:stCondLst>
                                  <p:childTnLst>
                                    <p:animEffect transition="out" filter="blinds(horizontal)">
                                      <p:cBhvr>
                                        <p:cTn id="127" dur="500"/>
                                        <p:tgtEl>
                                          <p:spTgt spid="874538"/>
                                        </p:tgtEl>
                                      </p:cBhvr>
                                    </p:animEffect>
                                    <p:set>
                                      <p:cBhvr>
                                        <p:cTn id="128" dur="1" fill="hold">
                                          <p:stCondLst>
                                            <p:cond delay="499"/>
                                          </p:stCondLst>
                                        </p:cTn>
                                        <p:tgtEl>
                                          <p:spTgt spid="874538"/>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3" presetClass="exit" presetSubtype="10" fill="hold" nodeType="clickEffect">
                                  <p:stCondLst>
                                    <p:cond delay="0"/>
                                  </p:stCondLst>
                                  <p:childTnLst>
                                    <p:animEffect transition="out" filter="blinds(horizontal)">
                                      <p:cBhvr>
                                        <p:cTn id="132" dur="500"/>
                                        <p:tgtEl>
                                          <p:spTgt spid="874539"/>
                                        </p:tgtEl>
                                      </p:cBhvr>
                                    </p:animEffect>
                                    <p:set>
                                      <p:cBhvr>
                                        <p:cTn id="133" dur="1" fill="hold">
                                          <p:stCondLst>
                                            <p:cond delay="499"/>
                                          </p:stCondLst>
                                        </p:cTn>
                                        <p:tgtEl>
                                          <p:spTgt spid="874539"/>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3" presetClass="exit" presetSubtype="10" fill="hold" nodeType="clickEffect">
                                  <p:stCondLst>
                                    <p:cond delay="0"/>
                                  </p:stCondLst>
                                  <p:childTnLst>
                                    <p:animEffect transition="out" filter="blinds(horizontal)">
                                      <p:cBhvr>
                                        <p:cTn id="137" dur="500"/>
                                        <p:tgtEl>
                                          <p:spTgt spid="874539"/>
                                        </p:tgtEl>
                                      </p:cBhvr>
                                    </p:animEffect>
                                    <p:set>
                                      <p:cBhvr>
                                        <p:cTn id="138" dur="1" fill="hold">
                                          <p:stCondLst>
                                            <p:cond delay="499"/>
                                          </p:stCondLst>
                                        </p:cTn>
                                        <p:tgtEl>
                                          <p:spTgt spid="87453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3" presetClass="exit" presetSubtype="10" fill="hold" nodeType="clickEffect">
                                  <p:stCondLst>
                                    <p:cond delay="0"/>
                                  </p:stCondLst>
                                  <p:childTnLst>
                                    <p:animEffect transition="out" filter="blinds(horizontal)">
                                      <p:cBhvr>
                                        <p:cTn id="142" dur="500"/>
                                        <p:tgtEl>
                                          <p:spTgt spid="874539"/>
                                        </p:tgtEl>
                                      </p:cBhvr>
                                    </p:animEffect>
                                    <p:set>
                                      <p:cBhvr>
                                        <p:cTn id="143" dur="1" fill="hold">
                                          <p:stCondLst>
                                            <p:cond delay="499"/>
                                          </p:stCondLst>
                                        </p:cTn>
                                        <p:tgtEl>
                                          <p:spTgt spid="874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36" grpId="0" animBg="1"/>
      <p:bldP spid="874537" grpId="0" animBg="1"/>
      <p:bldP spid="874537" grpId="1" animBg="1"/>
      <p:bldP spid="874538" grpId="0" animBg="1"/>
      <p:bldP spid="874538" grpId="1" animBg="1"/>
      <p:bldP spid="874538" grpId="2" animBg="1"/>
      <p:bldP spid="874504" grpId="0"/>
      <p:bldP spid="874512" grpId="0"/>
      <p:bldP spid="874514" grpId="0"/>
      <p:bldP spid="874517" grpId="0"/>
      <p:bldP spid="874518" grpId="0"/>
      <p:bldP spid="874519" grpId="0"/>
      <p:bldP spid="874521" grpId="0"/>
      <p:bldP spid="874523" grpId="0"/>
      <p:bldP spid="874525" grpId="0"/>
      <p:bldP spid="874526" grpId="0"/>
      <p:bldP spid="874527" grpId="0"/>
      <p:bldP spid="874528" grpId="0"/>
      <p:bldP spid="874529" grpId="0"/>
      <p:bldP spid="874530" grpId="0"/>
      <p:bldP spid="874531" grpId="0"/>
      <p:bldP spid="874532" grpId="0"/>
      <p:bldP spid="874533" grpId="0"/>
      <p:bldP spid="874534" grpId="0"/>
      <p:bldP spid="874535"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5"/>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028" name="Slide Number Placeholder 7"/>
          <p:cNvSpPr>
            <a:spLocks noGrp="1"/>
          </p:cNvSpPr>
          <p:nvPr>
            <p:ph type="sldNum" sz="quarter" idx="12"/>
          </p:nvPr>
        </p:nvSpPr>
        <p:spPr>
          <a:noFill/>
        </p:spPr>
        <p:txBody>
          <a:bodyPr/>
          <a:lstStyle/>
          <a:p>
            <a:r>
              <a:rPr lang="en-US"/>
              <a:t>       </a:t>
            </a:r>
            <a:fld id="{F3D23EA6-533C-48D8-9AD5-1400F3342623}" type="slidenum">
              <a:rPr lang="en-US"/>
              <a:pPr/>
              <a:t>23</a:t>
            </a:fld>
            <a:endParaRPr lang="en-US"/>
          </a:p>
        </p:txBody>
      </p:sp>
      <p:sp>
        <p:nvSpPr>
          <p:cNvPr id="1029" name="Rectangle 2"/>
          <p:cNvSpPr>
            <a:spLocks noGrp="1" noChangeArrowheads="1"/>
          </p:cNvSpPr>
          <p:nvPr>
            <p:ph type="title"/>
          </p:nvPr>
        </p:nvSpPr>
        <p:spPr/>
        <p:txBody>
          <a:bodyPr/>
          <a:lstStyle/>
          <a:p>
            <a:r>
              <a:rPr lang="en-US" sz="2800">
                <a:ea typeface="ＭＳ Ｐゴシック" pitchFamily="34" charset="-128"/>
              </a:rPr>
              <a:t>Chess Evaluation Functions</a:t>
            </a:r>
          </a:p>
        </p:txBody>
      </p:sp>
      <p:sp>
        <p:nvSpPr>
          <p:cNvPr id="1030" name="Rectangle 3"/>
          <p:cNvSpPr>
            <a:spLocks noGrp="1" noChangeArrowheads="1"/>
          </p:cNvSpPr>
          <p:nvPr>
            <p:ph type="body" sz="half" idx="1"/>
          </p:nvPr>
        </p:nvSpPr>
        <p:spPr>
          <a:xfrm>
            <a:off x="685800" y="1295400"/>
            <a:ext cx="4876800" cy="4572000"/>
          </a:xfrm>
        </p:spPr>
        <p:txBody>
          <a:bodyPr/>
          <a:lstStyle/>
          <a:p>
            <a:pPr>
              <a:lnSpc>
                <a:spcPct val="90000"/>
              </a:lnSpc>
            </a:pPr>
            <a:r>
              <a:rPr lang="en-US" sz="1800" dirty="0" smtClean="0">
                <a:ea typeface="ＭＳ Ｐゴシック" pitchFamily="34" charset="-128"/>
              </a:rPr>
              <a:t>Claude Shannon argued for a chess evaluation function in a 1950 paper</a:t>
            </a:r>
          </a:p>
          <a:p>
            <a:pPr>
              <a:lnSpc>
                <a:spcPct val="90000"/>
              </a:lnSpc>
            </a:pPr>
            <a:endParaRPr lang="en-US" sz="1800" dirty="0" smtClean="0">
              <a:ea typeface="ＭＳ Ｐゴシック" pitchFamily="34" charset="-128"/>
            </a:endParaRPr>
          </a:p>
          <a:p>
            <a:pPr>
              <a:lnSpc>
                <a:spcPct val="90000"/>
              </a:lnSpc>
            </a:pPr>
            <a:r>
              <a:rPr lang="en-US" sz="1800" smtClean="0">
                <a:ea typeface="ＭＳ Ｐゴシック" pitchFamily="34" charset="-128"/>
              </a:rPr>
              <a:t>Alan Turing</a:t>
            </a:r>
            <a:r>
              <a:rPr lang="en-US" sz="1800">
                <a:ea typeface="ＭＳ Ｐゴシック" pitchFamily="34" charset="-128"/>
              </a:rPr>
              <a:t> </a:t>
            </a:r>
            <a:r>
              <a:rPr lang="en-US" sz="1800" smtClean="0">
                <a:ea typeface="ＭＳ Ｐゴシック" pitchFamily="34" charset="-128"/>
              </a:rPr>
              <a:t>defined function in 1948:</a:t>
            </a:r>
            <a:r>
              <a:rPr lang="en-US" sz="1800" dirty="0">
                <a:ea typeface="ＭＳ Ｐゴシック" pitchFamily="34" charset="-128"/>
              </a:rPr>
              <a:t/>
            </a:r>
            <a:br>
              <a:rPr lang="en-US" sz="1800" dirty="0">
                <a:ea typeface="ＭＳ Ｐゴシック" pitchFamily="34" charset="-128"/>
              </a:rPr>
            </a:br>
            <a:r>
              <a:rPr lang="en-US" sz="2000" i="1" dirty="0">
                <a:solidFill>
                  <a:srgbClr val="0000FF"/>
                </a:solidFill>
                <a:latin typeface="Times New Roman" pitchFamily="18" charset="0"/>
                <a:ea typeface="ＭＳ Ｐゴシック" pitchFamily="34" charset="-128"/>
                <a:cs typeface="Times New Roman" pitchFamily="18" charset="0"/>
              </a:rPr>
              <a:t> f(n)=(sum of A’s  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br>
              <a:rPr lang="en-US" sz="2000" i="1" dirty="0" smtClean="0">
                <a:solidFill>
                  <a:srgbClr val="0000FF"/>
                </a:solidFill>
                <a:latin typeface="Times New Roman" pitchFamily="18" charset="0"/>
                <a:ea typeface="ＭＳ Ｐゴシック" pitchFamily="34" charset="-128"/>
                <a:cs typeface="Times New Roman" pitchFamily="18" charset="0"/>
              </a:rPr>
            </a:br>
            <a:r>
              <a:rPr lang="en-US" sz="2000" i="1" dirty="0" smtClean="0">
                <a:solidFill>
                  <a:srgbClr val="0000FF"/>
                </a:solidFill>
                <a:latin typeface="Times New Roman" pitchFamily="18" charset="0"/>
                <a:ea typeface="ＭＳ Ｐゴシック" pitchFamily="34" charset="-128"/>
                <a:cs typeface="Times New Roman" pitchFamily="18" charset="0"/>
              </a:rPr>
              <a:t>         -(</a:t>
            </a:r>
            <a:r>
              <a:rPr lang="en-US" sz="2000" i="1" dirty="0">
                <a:solidFill>
                  <a:srgbClr val="0000FF"/>
                </a:solidFill>
                <a:latin typeface="Times New Roman" pitchFamily="18" charset="0"/>
                <a:ea typeface="ＭＳ Ｐゴシック" pitchFamily="34" charset="-128"/>
                <a:cs typeface="Times New Roman" pitchFamily="18" charset="0"/>
              </a:rPr>
              <a:t>sum of </a:t>
            </a:r>
            <a:r>
              <a:rPr lang="en-US" sz="2000" i="1" dirty="0" smtClean="0">
                <a:solidFill>
                  <a:srgbClr val="0000FF"/>
                </a:solidFill>
                <a:latin typeface="Times New Roman" pitchFamily="18" charset="0"/>
                <a:ea typeface="ＭＳ Ｐゴシック" pitchFamily="34" charset="-128"/>
                <a:cs typeface="Times New Roman" pitchFamily="18" charset="0"/>
              </a:rPr>
              <a:t> B’s </a:t>
            </a:r>
            <a:r>
              <a:rPr lang="en-US" sz="2000" i="1" dirty="0">
                <a:solidFill>
                  <a:srgbClr val="0000FF"/>
                </a:solidFill>
                <a:latin typeface="Times New Roman" pitchFamily="18" charset="0"/>
                <a:ea typeface="ＭＳ Ｐゴシック" pitchFamily="34" charset="-128"/>
                <a:cs typeface="Times New Roman" pitchFamily="18" charset="0"/>
              </a:rPr>
              <a:t>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More complex: weighted sum </a:t>
            </a:r>
            <a:br>
              <a:rPr lang="en-US" sz="1800" dirty="0">
                <a:ea typeface="ＭＳ Ｐゴシック" pitchFamily="34" charset="-128"/>
              </a:rPr>
            </a:br>
            <a:r>
              <a:rPr lang="en-US" sz="1800" dirty="0">
                <a:ea typeface="ＭＳ Ｐゴシック" pitchFamily="34" charset="-128"/>
              </a:rPr>
              <a:t>of </a:t>
            </a:r>
            <a:r>
              <a:rPr lang="en-US" sz="1800" i="1" dirty="0">
                <a:solidFill>
                  <a:srgbClr val="0000FF"/>
                </a:solidFill>
                <a:ea typeface="ＭＳ Ｐゴシック" pitchFamily="34" charset="-128"/>
              </a:rPr>
              <a:t>positional</a:t>
            </a:r>
            <a:r>
              <a:rPr lang="en-US" sz="1800" dirty="0">
                <a:ea typeface="ＭＳ Ｐゴシック" pitchFamily="34" charset="-128"/>
              </a:rPr>
              <a:t> features: </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Deep Blue </a:t>
            </a:r>
            <a:r>
              <a:rPr lang="en-US" sz="1800" dirty="0" smtClean="0">
                <a:ea typeface="ＭＳ Ｐゴシック" pitchFamily="34" charset="-128"/>
              </a:rPr>
              <a:t>had </a:t>
            </a:r>
            <a:r>
              <a:rPr lang="en-US" sz="1800" dirty="0" smtClean="0">
                <a:ea typeface="ＭＳ Ｐゴシック" pitchFamily="34" charset="-128"/>
              </a:rPr>
              <a:t>&gt;8000 </a:t>
            </a:r>
            <a:r>
              <a:rPr lang="en-US" sz="1800" dirty="0">
                <a:ea typeface="ＭＳ Ｐゴシック" pitchFamily="34" charset="-128"/>
              </a:rPr>
              <a:t>features</a:t>
            </a:r>
          </a:p>
        </p:txBody>
      </p:sp>
      <p:graphicFrame>
        <p:nvGraphicFramePr>
          <p:cNvPr id="1163314" name="Group 50"/>
          <p:cNvGraphicFramePr>
            <a:graphicFrameLocks noGrp="1"/>
          </p:cNvGraphicFramePr>
          <p:nvPr>
            <p:ph sz="quarter" idx="2"/>
          </p:nvPr>
        </p:nvGraphicFramePr>
        <p:xfrm>
          <a:off x="5638800" y="1295400"/>
          <a:ext cx="2133600" cy="1760539"/>
        </p:xfrm>
        <a:graphic>
          <a:graphicData uri="http://schemas.openxmlformats.org/drawingml/2006/table">
            <a:tbl>
              <a:tblPr/>
              <a:tblGrid>
                <a:gridCol w="1541463">
                  <a:extLst>
                    <a:ext uri="{9D8B030D-6E8A-4147-A177-3AD203B41FA5}">
                      <a16:colId xmlns:a16="http://schemas.microsoft.com/office/drawing/2014/main" xmlns="" val="20000"/>
                    </a:ext>
                  </a:extLst>
                </a:gridCol>
                <a:gridCol w="592137">
                  <a:extLst>
                    <a:ext uri="{9D8B030D-6E8A-4147-A177-3AD203B41FA5}">
                      <a16:colId xmlns:a16="http://schemas.microsoft.com/office/drawing/2014/main" xmlns="" val="20001"/>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Pawn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0"/>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Knight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1"/>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Bishop</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2"/>
                  </a:ext>
                </a:extLst>
              </a:tr>
              <a:tr h="346075">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Rook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3"/>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Queen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9.0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4"/>
                  </a:ext>
                </a:extLst>
              </a:tr>
            </a:tbl>
          </a:graphicData>
        </a:graphic>
      </p:graphicFrame>
      <p:sp>
        <p:nvSpPr>
          <p:cNvPr id="1051" name="Text Box 30"/>
          <p:cNvSpPr txBox="1">
            <a:spLocks noChangeArrowheads="1"/>
          </p:cNvSpPr>
          <p:nvPr/>
        </p:nvSpPr>
        <p:spPr bwMode="auto">
          <a:xfrm>
            <a:off x="4572000" y="3138488"/>
            <a:ext cx="4572000" cy="825500"/>
          </a:xfrm>
          <a:prstGeom prst="rect">
            <a:avLst/>
          </a:prstGeom>
          <a:noFill/>
          <a:ln w="9525">
            <a:noFill/>
            <a:miter lim="800000"/>
            <a:headEnd/>
            <a:tailEnd/>
          </a:ln>
        </p:spPr>
        <p:txBody>
          <a:bodyPr>
            <a:spAutoFit/>
          </a:bodyPr>
          <a:lstStyle/>
          <a:p>
            <a:pPr algn="ctr"/>
            <a:r>
              <a:rPr lang="en-US" sz="1600">
                <a:solidFill>
                  <a:schemeClr val="accent2"/>
                </a:solidFill>
                <a:latin typeface="Arial" pitchFamily="34" charset="0"/>
              </a:rPr>
              <a:t>Pieces values for a simple Turing-style evaluation  function often taught </a:t>
            </a:r>
            <a:br>
              <a:rPr lang="en-US" sz="1600">
                <a:solidFill>
                  <a:schemeClr val="accent2"/>
                </a:solidFill>
                <a:latin typeface="Arial" pitchFamily="34" charset="0"/>
              </a:rPr>
            </a:br>
            <a:r>
              <a:rPr lang="en-US" sz="1600">
                <a:solidFill>
                  <a:schemeClr val="accent2"/>
                </a:solidFill>
                <a:latin typeface="Arial" pitchFamily="34" charset="0"/>
              </a:rPr>
              <a:t>to novice chess players</a:t>
            </a:r>
          </a:p>
        </p:txBody>
      </p:sp>
      <p:graphicFrame>
        <p:nvGraphicFramePr>
          <p:cNvPr id="1026" name="Object 2"/>
          <p:cNvGraphicFramePr>
            <a:graphicFrameLocks noGrp="1" noChangeAspect="1"/>
          </p:cNvGraphicFramePr>
          <p:nvPr>
            <p:ph sz="quarter" idx="3"/>
            <p:extLst>
              <p:ext uri="{D42A27DB-BD31-4B8C-83A1-F6EECF244321}">
                <p14:modId xmlns:p14="http://schemas.microsoft.com/office/powerpoint/2010/main" val="330992159"/>
              </p:ext>
            </p:extLst>
          </p:nvPr>
        </p:nvGraphicFramePr>
        <p:xfrm>
          <a:off x="1553891" y="4114800"/>
          <a:ext cx="1993900" cy="481012"/>
        </p:xfrm>
        <a:graphic>
          <a:graphicData uri="http://schemas.openxmlformats.org/presentationml/2006/ole">
            <mc:AlternateContent xmlns:mc="http://schemas.openxmlformats.org/markup-compatibility/2006">
              <mc:Choice xmlns:v="urn:schemas-microsoft-com:vml" Requires="v">
                <p:oleObj spid="_x0000_s1338" name="Equation" r:id="rId4" imgW="1054100" imgH="254000" progId="Equation.3">
                  <p:embed/>
                </p:oleObj>
              </mc:Choice>
              <mc:Fallback>
                <p:oleObj name="Equation" r:id="rId4" imgW="1054100" imgH="254000" progId="Equation.3">
                  <p:embed/>
                  <p:pic>
                    <p:nvPicPr>
                      <p:cNvPr id="0" name="Picture 5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3891" y="4114800"/>
                        <a:ext cx="19939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2" name="Text Box 49"/>
          <p:cNvSpPr txBox="1">
            <a:spLocks noChangeArrowheads="1"/>
          </p:cNvSpPr>
          <p:nvPr/>
        </p:nvSpPr>
        <p:spPr bwMode="auto">
          <a:xfrm>
            <a:off x="4419600" y="3886200"/>
            <a:ext cx="4451350" cy="2278063"/>
          </a:xfrm>
          <a:prstGeom prst="rect">
            <a:avLst/>
          </a:prstGeom>
          <a:solidFill>
            <a:schemeClr val="accent1">
              <a:alpha val="41176"/>
            </a:schemeClr>
          </a:solidFill>
          <a:ln w="9525">
            <a:noFill/>
            <a:miter lim="800000"/>
            <a:headEnd/>
            <a:tailEnd/>
          </a:ln>
        </p:spPr>
        <p:txBody>
          <a:bodyPr>
            <a:spAutoFit/>
          </a:bodyPr>
          <a:lstStyle/>
          <a:p>
            <a:pPr algn="ctr"/>
            <a:r>
              <a:rPr lang="en-US" sz="1800" b="1">
                <a:latin typeface="Arial" pitchFamily="34" charset="0"/>
              </a:rPr>
              <a:t>Positive:</a:t>
            </a:r>
            <a:r>
              <a:rPr lang="en-US" sz="1800">
                <a:latin typeface="Arial" pitchFamily="34" charset="0"/>
              </a:rPr>
              <a:t> rooks on open files, knights in</a:t>
            </a:r>
          </a:p>
          <a:p>
            <a:pPr algn="ctr"/>
            <a:r>
              <a:rPr lang="en-US" sz="1800">
                <a:latin typeface="Arial" pitchFamily="34" charset="0"/>
              </a:rPr>
              <a:t>closed positions, control of the center, </a:t>
            </a:r>
          </a:p>
          <a:p>
            <a:pPr algn="ctr"/>
            <a:r>
              <a:rPr lang="en-US" sz="1800">
                <a:latin typeface="Arial" pitchFamily="34" charset="0"/>
              </a:rPr>
              <a:t>developed pieces</a:t>
            </a:r>
          </a:p>
          <a:p>
            <a:pPr algn="ctr"/>
            <a:endParaRPr lang="en-US" sz="1800">
              <a:latin typeface="Arial" pitchFamily="34" charset="0"/>
            </a:endParaRPr>
          </a:p>
          <a:p>
            <a:pPr algn="ctr"/>
            <a:r>
              <a:rPr lang="en-US" sz="1800" b="1">
                <a:latin typeface="Arial" pitchFamily="34" charset="0"/>
              </a:rPr>
              <a:t>Negative: </a:t>
            </a:r>
            <a:r>
              <a:rPr lang="en-US" sz="1800">
                <a:latin typeface="Arial" pitchFamily="34" charset="0"/>
              </a:rPr>
              <a:t>doubled pawns, wrong-colored </a:t>
            </a:r>
          </a:p>
          <a:p>
            <a:pPr algn="ctr"/>
            <a:r>
              <a:rPr lang="en-US" sz="1800">
                <a:latin typeface="Arial" pitchFamily="34" charset="0"/>
              </a:rPr>
              <a:t>bishops in closed positions, isolated pawns,pinned pieces</a:t>
            </a:r>
          </a:p>
          <a:p>
            <a:pPr algn="ctr"/>
            <a:r>
              <a:rPr lang="en-US" sz="1600" i="1">
                <a:latin typeface="Arial" pitchFamily="34" charset="0"/>
              </a:rPr>
              <a:t>Examples of more complex features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9699" name="Slide Number Placeholder 5"/>
          <p:cNvSpPr>
            <a:spLocks noGrp="1"/>
          </p:cNvSpPr>
          <p:nvPr>
            <p:ph type="sldNum" sz="quarter" idx="12"/>
          </p:nvPr>
        </p:nvSpPr>
        <p:spPr>
          <a:noFill/>
        </p:spPr>
        <p:txBody>
          <a:bodyPr/>
          <a:lstStyle/>
          <a:p>
            <a:r>
              <a:rPr lang="en-US"/>
              <a:t>       </a:t>
            </a:r>
            <a:fld id="{61D44295-8C3A-4835-8E92-827AFD5CAEFF}" type="slidenum">
              <a:rPr lang="en-US"/>
              <a:pPr/>
              <a:t>24</a:t>
            </a:fld>
            <a:endParaRPr lang="en-US"/>
          </a:p>
        </p:txBody>
      </p:sp>
      <p:sp>
        <p:nvSpPr>
          <p:cNvPr id="29700" name="Rectangle 2"/>
          <p:cNvSpPr>
            <a:spLocks noGrp="1" noChangeArrowheads="1"/>
          </p:cNvSpPr>
          <p:nvPr>
            <p:ph type="title"/>
          </p:nvPr>
        </p:nvSpPr>
        <p:spPr>
          <a:xfrm>
            <a:off x="228600" y="304800"/>
            <a:ext cx="8763000" cy="1143000"/>
          </a:xfrm>
        </p:spPr>
        <p:txBody>
          <a:bodyPr/>
          <a:lstStyle/>
          <a:p>
            <a:r>
              <a:rPr lang="en-US" sz="3000">
                <a:ea typeface="ＭＳ Ｐゴシック" pitchFamily="34" charset="-128"/>
              </a:rPr>
              <a:t>Some Chess Positions and their Evaluations</a:t>
            </a:r>
          </a:p>
        </p:txBody>
      </p:sp>
      <p:pic>
        <p:nvPicPr>
          <p:cNvPr id="29701" name="Picture 5" descr="chess_po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2811463" cy="2819400"/>
          </a:xfrm>
          <a:prstGeom prst="rect">
            <a:avLst/>
          </a:prstGeom>
          <a:noFill/>
          <a:ln w="9525">
            <a:noFill/>
            <a:miter lim="800000"/>
            <a:headEnd/>
            <a:tailEnd/>
          </a:ln>
        </p:spPr>
      </p:pic>
      <p:sp>
        <p:nvSpPr>
          <p:cNvPr id="29702" name="Text Box 8"/>
          <p:cNvSpPr txBox="1">
            <a:spLocks noChangeArrowheads="1"/>
          </p:cNvSpPr>
          <p:nvPr/>
        </p:nvSpPr>
        <p:spPr bwMode="auto">
          <a:xfrm>
            <a:off x="233363" y="4125913"/>
            <a:ext cx="2633662" cy="1006475"/>
          </a:xfrm>
          <a:prstGeom prst="rect">
            <a:avLst/>
          </a:prstGeom>
          <a:noFill/>
          <a:ln w="9525">
            <a:noFill/>
            <a:miter lim="800000"/>
            <a:headEnd/>
            <a:tailEnd/>
          </a:ln>
        </p:spPr>
        <p:txBody>
          <a:bodyPr wrap="none">
            <a:spAutoFit/>
          </a:bodyPr>
          <a:lstStyle/>
          <a:p>
            <a:pPr algn="ctr"/>
            <a:r>
              <a:rPr lang="en-US" sz="2000">
                <a:latin typeface="Arial" pitchFamily="34" charset="0"/>
              </a:rPr>
              <a:t>White to move</a:t>
            </a:r>
          </a:p>
          <a:p>
            <a:pPr algn="ctr"/>
            <a:r>
              <a:rPr lang="en-US" sz="2000">
                <a:latin typeface="Arial" pitchFamily="34" charset="0"/>
              </a:rPr>
              <a:t>f(n)=(9+3)-(5+5+3.25)</a:t>
            </a:r>
          </a:p>
          <a:p>
            <a:pPr algn="ctr"/>
            <a:r>
              <a:rPr lang="en-US" sz="2000">
                <a:solidFill>
                  <a:srgbClr val="FF0000"/>
                </a:solidFill>
                <a:latin typeface="Arial" pitchFamily="34" charset="0"/>
              </a:rPr>
              <a:t>=-1.25</a:t>
            </a:r>
          </a:p>
        </p:txBody>
      </p:sp>
      <p:grpSp>
        <p:nvGrpSpPr>
          <p:cNvPr id="2" name="Group 12"/>
          <p:cNvGrpSpPr>
            <a:grpSpLocks/>
          </p:cNvGrpSpPr>
          <p:nvPr/>
        </p:nvGrpSpPr>
        <p:grpSpPr bwMode="auto">
          <a:xfrm>
            <a:off x="3276600" y="1379349"/>
            <a:ext cx="2787650" cy="3825875"/>
            <a:chOff x="2064" y="864"/>
            <a:chExt cx="1756" cy="2410"/>
          </a:xfrm>
        </p:grpSpPr>
        <p:pic>
          <p:nvPicPr>
            <p:cNvPr id="29708" name="Picture 6" descr="chess_p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864"/>
              <a:ext cx="1756" cy="1776"/>
            </a:xfrm>
            <a:prstGeom prst="rect">
              <a:avLst/>
            </a:prstGeom>
            <a:noFill/>
            <a:ln w="9525">
              <a:noFill/>
              <a:miter lim="800000"/>
              <a:headEnd/>
              <a:tailEnd/>
            </a:ln>
          </p:spPr>
        </p:pic>
        <p:sp>
          <p:nvSpPr>
            <p:cNvPr id="29709" name="Text Box 9"/>
            <p:cNvSpPr txBox="1">
              <a:spLocks noChangeArrowheads="1"/>
            </p:cNvSpPr>
            <p:nvPr/>
          </p:nvSpPr>
          <p:spPr bwMode="auto">
            <a:xfrm>
              <a:off x="2317" y="2640"/>
              <a:ext cx="1255" cy="634"/>
            </a:xfrm>
            <a:prstGeom prst="rect">
              <a:avLst/>
            </a:prstGeom>
            <a:noFill/>
            <a:ln w="9525">
              <a:noFill/>
              <a:miter lim="800000"/>
              <a:headEnd/>
              <a:tailEnd/>
            </a:ln>
          </p:spPr>
          <p:txBody>
            <a:bodyPr wrap="none">
              <a:spAutoFit/>
            </a:bodyPr>
            <a:lstStyle/>
            <a:p>
              <a:pPr algn="ctr"/>
              <a:r>
                <a:rPr lang="en-US" sz="2000" dirty="0">
                  <a:latin typeface="Arial" pitchFamily="34" charset="0"/>
                </a:rPr>
                <a:t>… Nxg5??</a:t>
              </a:r>
            </a:p>
            <a:p>
              <a:pPr algn="ctr"/>
              <a:r>
                <a:rPr lang="en-US" sz="2000" dirty="0">
                  <a:latin typeface="Arial" pitchFamily="34" charset="0"/>
                </a:rPr>
                <a:t>f(n)=(9+3)-(5+5)</a:t>
              </a:r>
            </a:p>
            <a:p>
              <a:pPr algn="ctr"/>
              <a:r>
                <a:rPr lang="en-US" sz="2000" dirty="0">
                  <a:solidFill>
                    <a:schemeClr val="accent2">
                      <a:lumMod val="75000"/>
                    </a:schemeClr>
                  </a:solidFill>
                  <a:latin typeface="Arial" pitchFamily="34" charset="0"/>
                </a:rPr>
                <a:t>=2</a:t>
              </a:r>
            </a:p>
          </p:txBody>
        </p:sp>
      </p:grpSp>
      <p:grpSp>
        <p:nvGrpSpPr>
          <p:cNvPr id="3" name="Group 13"/>
          <p:cNvGrpSpPr>
            <a:grpSpLocks/>
          </p:cNvGrpSpPr>
          <p:nvPr/>
        </p:nvGrpSpPr>
        <p:grpSpPr bwMode="auto">
          <a:xfrm>
            <a:off x="6248400" y="1371600"/>
            <a:ext cx="2787650" cy="4511675"/>
            <a:chOff x="3936" y="864"/>
            <a:chExt cx="1756" cy="2842"/>
          </a:xfrm>
        </p:grpSpPr>
        <p:pic>
          <p:nvPicPr>
            <p:cNvPr id="29706" name="Picture 7" descr="chess_pos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864"/>
              <a:ext cx="1756" cy="1776"/>
            </a:xfrm>
            <a:prstGeom prst="rect">
              <a:avLst/>
            </a:prstGeom>
            <a:noFill/>
            <a:ln w="9525">
              <a:noFill/>
              <a:miter lim="800000"/>
              <a:headEnd/>
              <a:tailEnd/>
            </a:ln>
          </p:spPr>
        </p:pic>
        <p:sp>
          <p:nvSpPr>
            <p:cNvPr id="29707" name="Text Box 10"/>
            <p:cNvSpPr txBox="1">
              <a:spLocks noChangeArrowheads="1"/>
            </p:cNvSpPr>
            <p:nvPr/>
          </p:nvSpPr>
          <p:spPr bwMode="auto">
            <a:xfrm>
              <a:off x="4176" y="2688"/>
              <a:ext cx="1288" cy="1018"/>
            </a:xfrm>
            <a:prstGeom prst="rect">
              <a:avLst/>
            </a:prstGeom>
            <a:noFill/>
            <a:ln w="9525">
              <a:noFill/>
              <a:miter lim="800000"/>
              <a:headEnd/>
              <a:tailEnd/>
            </a:ln>
          </p:spPr>
          <p:txBody>
            <a:bodyPr wrap="none">
              <a:spAutoFit/>
            </a:bodyPr>
            <a:lstStyle/>
            <a:p>
              <a:pPr algn="ctr"/>
              <a:r>
                <a:rPr lang="en-US" sz="2000" i="1" dirty="0">
                  <a:latin typeface="Arial" pitchFamily="34" charset="0"/>
                </a:rPr>
                <a:t>Uh-oh</a:t>
              </a:r>
              <a:r>
                <a:rPr lang="en-US" sz="2000" dirty="0">
                  <a:latin typeface="Arial" pitchFamily="34" charset="0"/>
                </a:rPr>
                <a:t>: Rxg4+</a:t>
              </a:r>
            </a:p>
            <a:p>
              <a:pPr algn="ctr"/>
              <a:r>
                <a:rPr lang="en-US" sz="2000" dirty="0">
                  <a:latin typeface="Arial" pitchFamily="34" charset="0"/>
                </a:rPr>
                <a:t>f(n)=(3)-(5+5)</a:t>
              </a:r>
            </a:p>
            <a:p>
              <a:pPr algn="ctr"/>
              <a:r>
                <a:rPr lang="en-US" sz="2000" b="1" dirty="0">
                  <a:solidFill>
                    <a:srgbClr val="FF0000"/>
                  </a:solidFill>
                  <a:latin typeface="Arial" pitchFamily="34" charset="0"/>
                </a:rPr>
                <a:t>=-7</a:t>
              </a:r>
            </a:p>
            <a:p>
              <a:pPr algn="ctr"/>
              <a:r>
                <a:rPr lang="en-US" sz="2000" i="1" dirty="0">
                  <a:latin typeface="Arial" pitchFamily="34" charset="0"/>
                </a:rPr>
                <a:t>And black may </a:t>
              </a:r>
            </a:p>
            <a:p>
              <a:pPr algn="ctr"/>
              <a:r>
                <a:rPr lang="en-US" sz="2000" i="1" dirty="0">
                  <a:latin typeface="Arial" pitchFamily="34" charset="0"/>
                </a:rPr>
                <a:t>force checkmate</a:t>
              </a:r>
            </a:p>
          </p:txBody>
        </p:sp>
      </p:grpSp>
      <p:sp>
        <p:nvSpPr>
          <p:cNvPr id="1013771" name="Text Box 11"/>
          <p:cNvSpPr txBox="1">
            <a:spLocks noChangeArrowheads="1"/>
          </p:cNvSpPr>
          <p:nvPr/>
        </p:nvSpPr>
        <p:spPr bwMode="auto">
          <a:xfrm>
            <a:off x="228600" y="5181600"/>
            <a:ext cx="6248400" cy="822325"/>
          </a:xfrm>
          <a:prstGeom prst="rect">
            <a:avLst/>
          </a:prstGeom>
          <a:noFill/>
          <a:ln w="9525">
            <a:noFill/>
            <a:miter lim="800000"/>
            <a:headEnd/>
            <a:tailEnd/>
          </a:ln>
        </p:spPr>
        <p:txBody>
          <a:bodyPr>
            <a:spAutoFit/>
          </a:bodyPr>
          <a:lstStyle/>
          <a:p>
            <a:r>
              <a:rPr lang="en-US">
                <a:latin typeface="Arial" pitchFamily="34" charset="0"/>
              </a:rPr>
              <a:t>So, considering our opponent’s possible</a:t>
            </a:r>
          </a:p>
          <a:p>
            <a:r>
              <a:rPr lang="en-US">
                <a:latin typeface="Arial" pitchFamily="34" charset="0"/>
              </a:rPr>
              <a:t>responses would be wise.</a:t>
            </a:r>
          </a:p>
        </p:txBody>
      </p:sp>
      <p:sp>
        <p:nvSpPr>
          <p:cNvPr id="4" name="Rectangle 3"/>
          <p:cNvSpPr/>
          <p:nvPr/>
        </p:nvSpPr>
        <p:spPr bwMode="auto">
          <a:xfrm>
            <a:off x="1561455" y="2133600"/>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5" name="Rectangle 14"/>
          <p:cNvSpPr/>
          <p:nvPr/>
        </p:nvSpPr>
        <p:spPr bwMode="auto">
          <a:xfrm>
            <a:off x="2209800" y="2453253"/>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6" name="Rectangle 15"/>
          <p:cNvSpPr/>
          <p:nvPr/>
        </p:nvSpPr>
        <p:spPr bwMode="auto">
          <a:xfrm>
            <a:off x="4699215" y="1475056"/>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7" name="Rectangle 16"/>
          <p:cNvSpPr/>
          <p:nvPr/>
        </p:nvSpPr>
        <p:spPr bwMode="auto">
          <a:xfrm>
            <a:off x="4699215" y="2764511"/>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13771"/>
                                        </p:tgtEl>
                                        <p:attrNameLst>
                                          <p:attrName>style.visibility</p:attrName>
                                        </p:attrNameLst>
                                      </p:cBhvr>
                                      <p:to>
                                        <p:strVal val="visible"/>
                                      </p:to>
                                    </p:set>
                                    <p:animEffect transition="in" filter="fade">
                                      <p:cBhvr>
                                        <p:cTn id="33" dur="500"/>
                                        <p:tgtEl>
                                          <p:spTgt spid="1013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1" grpId="0"/>
      <p:bldP spid="4" grpId="0" animBg="1"/>
      <p:bldP spid="15"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Minimax Rule (AIMA 5.2)</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772162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26</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The </a:t>
            </a:r>
            <a:r>
              <a:rPr lang="en-US" dirty="0" err="1">
                <a:ea typeface="ＭＳ Ｐゴシック" pitchFamily="34" charset="-128"/>
              </a:rPr>
              <a:t>Minimax</a:t>
            </a:r>
            <a:r>
              <a:rPr lang="en-US" dirty="0">
                <a:ea typeface="ＭＳ Ｐゴシック" pitchFamily="34" charset="-128"/>
              </a:rPr>
              <a:t> Rule: `Don’t play hope chess’</a:t>
            </a:r>
          </a:p>
        </p:txBody>
      </p:sp>
      <p:sp>
        <p:nvSpPr>
          <p:cNvPr id="16389" name="Text Box 3"/>
          <p:cNvSpPr txBox="1">
            <a:spLocks noChangeArrowheads="1"/>
          </p:cNvSpPr>
          <p:nvPr/>
        </p:nvSpPr>
        <p:spPr bwMode="auto">
          <a:xfrm>
            <a:off x="990600" y="1490007"/>
            <a:ext cx="7734300" cy="4278094"/>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endParaRPr lang="en-US" sz="2000" b="1" dirty="0">
              <a:latin typeface="Arial" pitchFamily="34" charset="0"/>
            </a:endParaRPr>
          </a:p>
          <a:p>
            <a:r>
              <a:rPr lang="en-US" b="1" dirty="0">
                <a:latin typeface="Arial" pitchFamily="34" charset="0"/>
              </a:rPr>
              <a:t>Easily computed by a recursive process</a:t>
            </a:r>
            <a:endParaRPr lang="en-US" dirty="0">
              <a:latin typeface="Arial" pitchFamily="34" charset="0"/>
            </a:endParaRPr>
          </a:p>
          <a:p>
            <a:pPr marL="457200" indent="-457200">
              <a:spcAft>
                <a:spcPts val="600"/>
              </a:spcAft>
              <a:buFontTx/>
              <a:buChar char="•"/>
            </a:pPr>
            <a:r>
              <a:rPr lang="en-US" sz="2000" dirty="0">
                <a:latin typeface="Arial" pitchFamily="34" charset="0"/>
              </a:rPr>
              <a:t>The </a:t>
            </a:r>
            <a:r>
              <a:rPr lang="en-US" sz="2000" b="1" i="1" dirty="0">
                <a:latin typeface="Arial" pitchFamily="34" charset="0"/>
              </a:rPr>
              <a:t>backed-up value</a:t>
            </a:r>
            <a:r>
              <a:rPr lang="en-US" sz="2000" b="1" dirty="0">
                <a:latin typeface="Arial" pitchFamily="34" charset="0"/>
              </a:rPr>
              <a:t> </a:t>
            </a:r>
            <a:r>
              <a:rPr lang="en-US" sz="2000" dirty="0">
                <a:latin typeface="Arial" pitchFamily="34" charset="0"/>
              </a:rPr>
              <a:t>of each node in the tree is determined by the values of its children:</a:t>
            </a:r>
          </a:p>
          <a:p>
            <a:pPr marL="457200"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the backed-up value is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p>
          <a:p>
            <a:pPr marL="914400" lvl="1"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the backed-up value is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7411" name="Slide Number Placeholder 5"/>
          <p:cNvSpPr>
            <a:spLocks noGrp="1"/>
          </p:cNvSpPr>
          <p:nvPr>
            <p:ph type="sldNum" sz="quarter" idx="12"/>
          </p:nvPr>
        </p:nvSpPr>
        <p:spPr>
          <a:noFill/>
        </p:spPr>
        <p:txBody>
          <a:bodyPr/>
          <a:lstStyle/>
          <a:p>
            <a:r>
              <a:rPr lang="en-US"/>
              <a:t>       </a:t>
            </a:r>
            <a:fld id="{EC68AE65-B769-471F-96EF-5510C4F1D871}" type="slidenum">
              <a:rPr lang="en-US" smtClean="0"/>
              <a:pPr/>
              <a:t>27</a:t>
            </a:fld>
            <a:endParaRPr lang="en-US"/>
          </a:p>
        </p:txBody>
      </p:sp>
      <p:sp>
        <p:nvSpPr>
          <p:cNvPr id="17412" name="Rectangle 2"/>
          <p:cNvSpPr>
            <a:spLocks noGrp="1" noChangeArrowheads="1"/>
          </p:cNvSpPr>
          <p:nvPr>
            <p:ph type="title"/>
          </p:nvPr>
        </p:nvSpPr>
        <p:spPr>
          <a:xfrm>
            <a:off x="914400" y="662537"/>
            <a:ext cx="8839200" cy="457200"/>
          </a:xfrm>
        </p:spPr>
        <p:txBody>
          <a:bodyPr/>
          <a:lstStyle/>
          <a:p>
            <a:r>
              <a:rPr lang="en-US">
                <a:ea typeface="ＭＳ Ｐゴシック" pitchFamily="34" charset="-128"/>
              </a:rPr>
              <a:t>The Minimax Procedure</a:t>
            </a:r>
          </a:p>
        </p:txBody>
      </p:sp>
      <p:sp>
        <p:nvSpPr>
          <p:cNvPr id="17413" name="Text Box 17"/>
          <p:cNvSpPr txBox="1">
            <a:spLocks noChangeArrowheads="1"/>
          </p:cNvSpPr>
          <p:nvPr/>
        </p:nvSpPr>
        <p:spPr bwMode="auto">
          <a:xfrm>
            <a:off x="927538" y="1295400"/>
            <a:ext cx="12517438" cy="4154984"/>
          </a:xfrm>
          <a:prstGeom prst="rect">
            <a:avLst/>
          </a:prstGeom>
          <a:noFill/>
          <a:ln w="9525">
            <a:noFill/>
            <a:miter lim="800000"/>
            <a:headEnd/>
            <a:tailEnd/>
          </a:ln>
        </p:spPr>
        <p:txBody>
          <a:bodyPr>
            <a:spAutoFit/>
          </a:bodyPr>
          <a:lstStyle/>
          <a:p>
            <a:r>
              <a:rPr lang="en-US" b="1" dirty="0">
                <a:latin typeface="Arial" pitchFamily="34" charset="0"/>
              </a:rPr>
              <a:t>Until game is over:</a:t>
            </a:r>
          </a:p>
          <a:p>
            <a:endParaRPr lang="en-US" sz="2000" b="1" dirty="0">
              <a:latin typeface="Arial" pitchFamily="34" charset="0"/>
            </a:endParaRPr>
          </a:p>
          <a:p>
            <a:pPr marL="457200" indent="-457200">
              <a:buFontTx/>
              <a:buAutoNum type="arabicPeriod"/>
            </a:pPr>
            <a:r>
              <a:rPr lang="en-US" sz="2000" b="1" dirty="0">
                <a:latin typeface="Arial" pitchFamily="34" charset="0"/>
              </a:rPr>
              <a:t>Start with the current position as a MAX node.</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Apply the evaluation function to the leaf positions.</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Calculate back-up values bottom-up.</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Pick the move assigned to MAX at the root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Wait for MIN to respond</a:t>
            </a:r>
          </a:p>
        </p:txBody>
      </p:sp>
      <p:cxnSp>
        <p:nvCxnSpPr>
          <p:cNvPr id="5" name="Elbow Connector 4"/>
          <p:cNvCxnSpPr/>
          <p:nvPr/>
        </p:nvCxnSpPr>
        <p:spPr bwMode="auto">
          <a:xfrm flipV="1">
            <a:off x="4381500" y="2197800"/>
            <a:ext cx="3124200" cy="2986445"/>
          </a:xfrm>
          <a:prstGeom prst="bentConnector3">
            <a:avLst>
              <a:gd name="adj1" fmla="val 117115"/>
            </a:avLst>
          </a:prstGeom>
          <a:solidFill>
            <a:schemeClr val="accent1"/>
          </a:solidFill>
          <a:ln w="38100" cap="flat" cmpd="sng" algn="ctr">
            <a:solidFill>
              <a:schemeClr val="tx1"/>
            </a:solidFill>
            <a:prstDash val="solid"/>
            <a:miter lim="800000"/>
            <a:headEnd type="none" w="med" len="med"/>
            <a:tailEnd type="triangle"/>
          </a:ln>
          <a:effectLst/>
        </p:spPr>
      </p:cxn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28</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800100" y="1943101"/>
            <a:ext cx="4114800" cy="3394472"/>
          </a:xfrm>
        </p:spPr>
        <p:txBody>
          <a:bodyPr/>
          <a:lstStyle/>
          <a:p>
            <a:pPr lvl="1" eaLnBrk="1" hangingPunct="1"/>
            <a:endParaRPr lang="en-US" sz="1650" dirty="0"/>
          </a:p>
          <a:p>
            <a:pPr eaLnBrk="1" hangingPunct="1"/>
            <a:r>
              <a:rPr lang="en-US" sz="1650" dirty="0" err="1"/>
              <a:t>Minimax</a:t>
            </a:r>
            <a:r>
              <a:rPr lang="en-US" sz="1650" dirty="0"/>
              <a:t> search:</a:t>
            </a:r>
          </a:p>
          <a:p>
            <a:pPr lvl="1" eaLnBrk="1" hangingPunct="1"/>
            <a:r>
              <a:rPr lang="en-US" sz="1650" dirty="0"/>
              <a:t>A state-space search tree</a:t>
            </a:r>
          </a:p>
          <a:p>
            <a:pPr lvl="1" eaLnBrk="1" hangingPunct="1"/>
            <a:r>
              <a:rPr lang="en-US" sz="1650" dirty="0"/>
              <a:t>Players alternate turns</a:t>
            </a:r>
          </a:p>
          <a:p>
            <a:pPr lvl="1" eaLnBrk="1" hangingPunct="1"/>
            <a:r>
              <a:rPr lang="en-US" sz="1650" dirty="0"/>
              <a:t>Compute each node’s </a:t>
            </a:r>
            <a:r>
              <a:rPr lang="en-US" sz="1650" dirty="0" err="1">
                <a:solidFill>
                  <a:srgbClr val="CC0000"/>
                </a:solidFill>
              </a:rPr>
              <a:t>minimax</a:t>
            </a:r>
            <a:r>
              <a:rPr lang="en-US" sz="1650" dirty="0">
                <a:solidFill>
                  <a:srgbClr val="CC0000"/>
                </a:solidFill>
              </a:rPr>
              <a:t> value: </a:t>
            </a:r>
            <a:r>
              <a:rPr lang="en-US" sz="1650" dirty="0"/>
              <a:t>the best achievable utility against a rational (optimal) adversary</a:t>
            </a:r>
          </a:p>
        </p:txBody>
      </p:sp>
      <p:sp>
        <p:nvSpPr>
          <p:cNvPr id="12292" name="AutoShape 4"/>
          <p:cNvSpPr>
            <a:spLocks noChangeArrowheads="1"/>
          </p:cNvSpPr>
          <p:nvPr/>
        </p:nvSpPr>
        <p:spPr bwMode="auto">
          <a:xfrm>
            <a:off x="6572250" y="2601515"/>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3" name="AutoShape 5"/>
          <p:cNvSpPr>
            <a:spLocks noChangeArrowheads="1"/>
          </p:cNvSpPr>
          <p:nvPr/>
        </p:nvSpPr>
        <p:spPr bwMode="auto">
          <a:xfrm rot="10800000">
            <a:off x="6000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4" name="AutoShape 6"/>
          <p:cNvSpPr>
            <a:spLocks noChangeArrowheads="1"/>
          </p:cNvSpPr>
          <p:nvPr/>
        </p:nvSpPr>
        <p:spPr bwMode="auto">
          <a:xfrm rot="10800000">
            <a:off x="7143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5" name="Rectangle 7"/>
          <p:cNvSpPr>
            <a:spLocks noChangeArrowheads="1"/>
          </p:cNvSpPr>
          <p:nvPr/>
        </p:nvSpPr>
        <p:spPr bwMode="auto">
          <a:xfrm>
            <a:off x="5715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8</a:t>
            </a:r>
          </a:p>
        </p:txBody>
      </p:sp>
      <p:sp>
        <p:nvSpPr>
          <p:cNvPr id="12296" name="Rectangle 8"/>
          <p:cNvSpPr>
            <a:spLocks noChangeArrowheads="1"/>
          </p:cNvSpPr>
          <p:nvPr/>
        </p:nvSpPr>
        <p:spPr bwMode="auto">
          <a:xfrm>
            <a:off x="622935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2</a:t>
            </a:r>
          </a:p>
        </p:txBody>
      </p:sp>
      <p:sp>
        <p:nvSpPr>
          <p:cNvPr id="12297" name="Rectangle 9"/>
          <p:cNvSpPr>
            <a:spLocks noChangeArrowheads="1"/>
          </p:cNvSpPr>
          <p:nvPr/>
        </p:nvSpPr>
        <p:spPr bwMode="auto">
          <a:xfrm>
            <a:off x="6858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12298" name="Rectangle 10"/>
          <p:cNvSpPr>
            <a:spLocks noChangeArrowheads="1"/>
          </p:cNvSpPr>
          <p:nvPr/>
        </p:nvSpPr>
        <p:spPr bwMode="auto">
          <a:xfrm>
            <a:off x="74295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6</a:t>
            </a:r>
          </a:p>
        </p:txBody>
      </p:sp>
      <p:cxnSp>
        <p:nvCxnSpPr>
          <p:cNvPr id="12299" name="AutoShape 11"/>
          <p:cNvCxnSpPr>
            <a:cxnSpLocks noChangeShapeType="1"/>
            <a:stCxn id="12292" idx="3"/>
            <a:endCxn id="12293" idx="3"/>
          </p:cNvCxnSpPr>
          <p:nvPr/>
        </p:nvCxnSpPr>
        <p:spPr bwMode="auto">
          <a:xfrm flipH="1">
            <a:off x="6143625" y="2830115"/>
            <a:ext cx="571500" cy="51435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6715125" y="2830115"/>
            <a:ext cx="571500" cy="51435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5857875" y="3573065"/>
            <a:ext cx="285750" cy="74295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6143625" y="3573065"/>
            <a:ext cx="228600" cy="74295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7000875" y="3573065"/>
            <a:ext cx="285750" cy="74295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7286625" y="3573065"/>
            <a:ext cx="285750" cy="74295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6874669" y="2554367"/>
            <a:ext cx="669131"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12306" name="Text Box 18"/>
          <p:cNvSpPr txBox="1">
            <a:spLocks noChangeArrowheads="1"/>
          </p:cNvSpPr>
          <p:nvPr/>
        </p:nvSpPr>
        <p:spPr bwMode="auto">
          <a:xfrm>
            <a:off x="7364170" y="3240167"/>
            <a:ext cx="636830"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min</a:t>
            </a:r>
          </a:p>
        </p:txBody>
      </p:sp>
      <p:grpSp>
        <p:nvGrpSpPr>
          <p:cNvPr id="2" name="Group 25"/>
          <p:cNvGrpSpPr>
            <a:grpSpLocks/>
          </p:cNvGrpSpPr>
          <p:nvPr/>
        </p:nvGrpSpPr>
        <p:grpSpPr bwMode="auto">
          <a:xfrm>
            <a:off x="6015924" y="3279517"/>
            <a:ext cx="1432440" cy="331916"/>
            <a:chOff x="6059424" y="3215640"/>
            <a:chExt cx="1909700" cy="442555"/>
          </a:xfrm>
        </p:grpSpPr>
        <p:sp>
          <p:nvSpPr>
            <p:cNvPr id="12316" name="TextBox 19"/>
            <p:cNvSpPr txBox="1">
              <a:spLocks noChangeArrowheads="1"/>
            </p:cNvSpPr>
            <p:nvPr/>
          </p:nvSpPr>
          <p:spPr bwMode="auto">
            <a:xfrm>
              <a:off x="6059424" y="3227308"/>
              <a:ext cx="376557" cy="430887"/>
            </a:xfrm>
            <a:prstGeom prst="rect">
              <a:avLst/>
            </a:prstGeom>
            <a:noFill/>
            <a:ln w="9525">
              <a:noFill/>
              <a:miter lim="800000"/>
              <a:headEnd/>
              <a:tailEnd/>
            </a:ln>
          </p:spPr>
          <p:txBody>
            <a:bodyPr wrap="none">
              <a:spAutoFit/>
            </a:bodyPr>
            <a:lstStyle/>
            <a:p>
              <a:r>
                <a:rPr lang="en-US" sz="1500" dirty="0">
                  <a:latin typeface="Calibri" pitchFamily="34" charset="0"/>
                </a:rPr>
                <a:t>2</a:t>
              </a:r>
            </a:p>
          </p:txBody>
        </p:sp>
        <p:sp>
          <p:nvSpPr>
            <p:cNvPr id="12317" name="TextBox 20"/>
            <p:cNvSpPr txBox="1">
              <a:spLocks noChangeArrowheads="1"/>
            </p:cNvSpPr>
            <p:nvPr/>
          </p:nvSpPr>
          <p:spPr bwMode="auto">
            <a:xfrm>
              <a:off x="7592567" y="3215640"/>
              <a:ext cx="376557" cy="430887"/>
            </a:xfrm>
            <a:prstGeom prst="rect">
              <a:avLst/>
            </a:prstGeom>
            <a:noFill/>
            <a:ln w="9525">
              <a:noFill/>
              <a:miter lim="800000"/>
              <a:headEnd/>
              <a:tailEnd/>
            </a:ln>
          </p:spPr>
          <p:txBody>
            <a:bodyPr wrap="none">
              <a:spAutoFit/>
            </a:bodyPr>
            <a:lstStyle/>
            <a:p>
              <a:r>
                <a:rPr lang="en-US" sz="1500" dirty="0">
                  <a:latin typeface="Calibri" pitchFamily="34" charset="0"/>
                </a:rPr>
                <a:t>5</a:t>
              </a:r>
            </a:p>
          </p:txBody>
        </p:sp>
      </p:grpSp>
      <p:sp>
        <p:nvSpPr>
          <p:cNvPr id="22" name="TextBox 21"/>
          <p:cNvSpPr txBox="1">
            <a:spLocks noChangeArrowheads="1"/>
          </p:cNvSpPr>
          <p:nvPr/>
        </p:nvSpPr>
        <p:spPr bwMode="auto">
          <a:xfrm>
            <a:off x="6599635" y="2619376"/>
            <a:ext cx="301686" cy="369332"/>
          </a:xfrm>
          <a:prstGeom prst="rect">
            <a:avLst/>
          </a:prstGeom>
          <a:noFill/>
          <a:ln w="9525">
            <a:noFill/>
            <a:miter lim="800000"/>
            <a:headEnd/>
            <a:tailEnd/>
          </a:ln>
        </p:spPr>
        <p:txBody>
          <a:bodyPr wrap="none">
            <a:spAutoFit/>
          </a:bodyPr>
          <a:lstStyle/>
          <a:p>
            <a:r>
              <a:rPr lang="en-US" sz="1800">
                <a:latin typeface="Calibri" pitchFamily="34" charset="0"/>
              </a:rPr>
              <a:t>5</a:t>
            </a:r>
          </a:p>
        </p:txBody>
      </p:sp>
      <p:grpSp>
        <p:nvGrpSpPr>
          <p:cNvPr id="3" name="Group 26"/>
          <p:cNvGrpSpPr>
            <a:grpSpLocks/>
          </p:cNvGrpSpPr>
          <p:nvPr/>
        </p:nvGrpSpPr>
        <p:grpSpPr bwMode="auto">
          <a:xfrm>
            <a:off x="5600700" y="4144564"/>
            <a:ext cx="2286000" cy="1194064"/>
            <a:chOff x="5486400" y="4343400"/>
            <a:chExt cx="3048000" cy="1592332"/>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5" name="Text Box 17"/>
            <p:cNvSpPr txBox="1">
              <a:spLocks noChangeArrowheads="1"/>
            </p:cNvSpPr>
            <p:nvPr/>
          </p:nvSpPr>
          <p:spPr bwMode="auto">
            <a:xfrm>
              <a:off x="5486400" y="5073824"/>
              <a:ext cx="3048000" cy="861908"/>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Terminal values:</a:t>
              </a:r>
              <a:br>
                <a:rPr lang="en-US" sz="1800" b="1" dirty="0">
                  <a:latin typeface="Calibri" pitchFamily="34" charset="0"/>
                </a:rPr>
              </a:br>
              <a:r>
                <a:rPr lang="en-US" sz="1800" b="1" dirty="0">
                  <a:latin typeface="Calibri" pitchFamily="34" charset="0"/>
                </a:rPr>
                <a:t>part of the game </a:t>
              </a:r>
            </a:p>
          </p:txBody>
        </p:sp>
      </p:grpSp>
      <p:grpSp>
        <p:nvGrpSpPr>
          <p:cNvPr id="4" name="Group 27"/>
          <p:cNvGrpSpPr>
            <a:grpSpLocks/>
          </p:cNvGrpSpPr>
          <p:nvPr/>
        </p:nvGrpSpPr>
        <p:grpSpPr bwMode="auto">
          <a:xfrm>
            <a:off x="5600700" y="1862310"/>
            <a:ext cx="2343150" cy="1852441"/>
            <a:chOff x="5334000" y="2748192"/>
            <a:chExt cx="3124200" cy="2469921"/>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3" name="Text Box 17"/>
            <p:cNvSpPr txBox="1">
              <a:spLocks noChangeArrowheads="1"/>
            </p:cNvSpPr>
            <p:nvPr/>
          </p:nvSpPr>
          <p:spPr bwMode="auto">
            <a:xfrm>
              <a:off x="5334000" y="2748192"/>
              <a:ext cx="3124200" cy="861775"/>
            </a:xfrm>
            <a:prstGeom prst="rect">
              <a:avLst/>
            </a:prstGeom>
            <a:noFill/>
            <a:ln w="12700">
              <a:noFill/>
              <a:miter lim="800000"/>
              <a:headEnd/>
              <a:tailEnd/>
            </a:ln>
          </p:spPr>
          <p:txBody>
            <a:bodyPr anchor="ctr">
              <a:spAutoFit/>
            </a:bodyPr>
            <a:lstStyle/>
            <a:p>
              <a:pPr algn="ctr">
                <a:spcBef>
                  <a:spcPct val="50000"/>
                </a:spcBef>
              </a:pPr>
              <a:r>
                <a:rPr lang="en-US" sz="1800" b="1" dirty="0" err="1">
                  <a:latin typeface="Calibri" pitchFamily="34" charset="0"/>
                </a:rPr>
                <a:t>Minimax</a:t>
              </a:r>
              <a:r>
                <a:rPr lang="en-US" sz="1800" b="1" dirty="0">
                  <a:latin typeface="Calibri" pitchFamily="34" charset="0"/>
                </a:rPr>
                <a:t> values:</a:t>
              </a:r>
              <a:br>
                <a:rPr lang="en-US" sz="1800" b="1" dirty="0">
                  <a:latin typeface="Calibri" pitchFamily="34" charset="0"/>
                </a:rPr>
              </a:br>
              <a:r>
                <a:rPr lang="en-US" sz="1800" b="1" dirty="0">
                  <a:latin typeface="Calibri" pitchFamily="34" charset="0"/>
                </a:rPr>
                <a:t>computed recursively</a:t>
              </a:r>
            </a:p>
          </p:txBody>
        </p:sp>
      </p:grpSp>
    </p:spTree>
    <p:extLst>
      <p:ext uri="{BB962C8B-B14F-4D97-AF65-F5344CB8AC3E}">
        <p14:creationId xmlns:p14="http://schemas.microsoft.com/office/powerpoint/2010/main" val="2109655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259" y="1219200"/>
            <a:ext cx="6324600" cy="5029200"/>
          </a:xfrm>
          <a:prstGeom prst="rect">
            <a:avLst/>
          </a:prstGeom>
          <a:blipFill>
            <a:blip r:embed="rId2" cstate="print">
              <a:extLst>
                <a:ext uri="{28A0092B-C50C-407E-A947-70E740481C1C}">
                  <a14:useLocalDpi xmlns:a14="http://schemas.microsoft.com/office/drawing/2010/main" val="0"/>
                </a:ext>
              </a:extLst>
            </a:blip>
            <a:srcRect/>
            <a:stretch>
              <a:fillRect l="1" t="-15156" r="-4819" b="-16450"/>
            </a:stretch>
          </a:blipFill>
        </p:spPr>
        <p:txBody>
          <a:bodyPr wrap="square" lIns="0" tIns="0" rIns="0" bIns="0" rtlCol="0">
            <a:noAutofit/>
          </a:bodyPr>
          <a:lstStyle/>
          <a:p>
            <a:pPr defTabSz="820487" eaLnBrk="1" fontAlgn="auto" hangingPunct="1">
              <a:spcBef>
                <a:spcPts val="0"/>
              </a:spcBef>
              <a:spcAft>
                <a:spcPts val="0"/>
              </a:spcAft>
            </a:pPr>
            <a:endParaRPr sz="1600">
              <a:solidFill>
                <a:prstClr val="black"/>
              </a:solidFill>
              <a:latin typeface="Calibri"/>
            </a:endParaRPr>
          </a:p>
        </p:txBody>
      </p:sp>
      <p:sp>
        <p:nvSpPr>
          <p:cNvPr id="3" name="Title 2"/>
          <p:cNvSpPr>
            <a:spLocks noGrp="1"/>
          </p:cNvSpPr>
          <p:nvPr>
            <p:ph type="title"/>
          </p:nvPr>
        </p:nvSpPr>
        <p:spPr>
          <a:xfrm>
            <a:off x="685800" y="609600"/>
            <a:ext cx="8382000" cy="457200"/>
          </a:xfrm>
        </p:spPr>
        <p:txBody>
          <a:bodyPr/>
          <a:lstStyle/>
          <a:p>
            <a:r>
              <a:rPr lang="en-US" dirty="0"/>
              <a:t>May 11, 1997</a:t>
            </a:r>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3</a:t>
            </a:fld>
            <a:endParaRPr lang="en-US"/>
          </a:p>
        </p:txBody>
      </p:sp>
    </p:spTree>
    <p:extLst>
      <p:ext uri="{BB962C8B-B14F-4D97-AF65-F5344CB8AC3E}">
        <p14:creationId xmlns:p14="http://schemas.microsoft.com/office/powerpoint/2010/main" val="371064819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814388" y="4114800"/>
            <a:ext cx="2555904" cy="399984"/>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5729288" y="4114801"/>
            <a:ext cx="2554960" cy="399836"/>
          </a:xfrm>
          <a:prstGeom prst="rect">
            <a:avLst/>
          </a:prstGeom>
          <a:noFill/>
          <a:ln/>
          <a:effectLst/>
        </p:spPr>
      </p:pic>
    </p:spTree>
    <p:extLst>
      <p:ext uri="{BB962C8B-B14F-4D97-AF65-F5344CB8AC3E}">
        <p14:creationId xmlns:p14="http://schemas.microsoft.com/office/powerpoint/2010/main" val="49305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6573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6573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885950"/>
            <a:ext cx="5715000" cy="154305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1828800" y="188595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C00000"/>
                </a:solidFill>
              </a:rPr>
              <a:t>MIN</a:t>
            </a:r>
            <a:r>
              <a:rPr lang="en-US" sz="1800" dirty="0"/>
              <a:t>: return </a:t>
            </a:r>
            <a:r>
              <a:rPr lang="en-US" sz="1800" dirty="0">
                <a:solidFill>
                  <a:srgbClr val="C00000"/>
                </a:solidFill>
              </a:rPr>
              <a:t>min-value(state)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min(v,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542742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5105400" y="5117309"/>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5117309"/>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Content Placeholder 2"/>
          <p:cNvSpPr txBox="1">
            <a:spLocks/>
          </p:cNvSpPr>
          <p:nvPr/>
        </p:nvSpPr>
        <p:spPr bwMode="auto">
          <a:xfrm>
            <a:off x="5162551" y="5231609"/>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a:t>
            </a:r>
            <a:r>
              <a:rPr lang="en-US" sz="1800" kern="0" dirty="0" smtClean="0">
                <a:latin typeface="Calibri" pitchFamily="34" charset="0"/>
              </a:rPr>
              <a:t>v</a:t>
            </a:r>
            <a:endParaRPr lang="en-US" sz="1800" kern="0" dirty="0">
              <a:latin typeface="Calibri" pitchFamily="34" charset="0"/>
            </a:endParaRPr>
          </a:p>
        </p:txBody>
      </p:sp>
      <p:sp>
        <p:nvSpPr>
          <p:cNvPr id="62" name="Content Placeholder 2"/>
          <p:cNvSpPr txBox="1">
            <a:spLocks/>
          </p:cNvSpPr>
          <p:nvPr/>
        </p:nvSpPr>
        <p:spPr bwMode="auto">
          <a:xfrm>
            <a:off x="247651" y="5003009"/>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63" name="Left-Right Arrow 62"/>
          <p:cNvSpPr/>
          <p:nvPr/>
        </p:nvSpPr>
        <p:spPr>
          <a:xfrm>
            <a:off x="4248151" y="5688809"/>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Tree>
    <p:extLst>
      <p:ext uri="{BB962C8B-B14F-4D97-AF65-F5344CB8AC3E}">
        <p14:creationId xmlns:p14="http://schemas.microsoft.com/office/powerpoint/2010/main" val="165991874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5AE31715-03CE-4B71-8C8B-F66A0CAF0D15}" type="slidenum">
              <a:rPr lang="en-US" smtClean="0"/>
              <a:pPr/>
              <a:t>33</a:t>
            </a:fld>
            <a:endParaRPr lang="en-US"/>
          </a:p>
        </p:txBody>
      </p:sp>
      <p:sp>
        <p:nvSpPr>
          <p:cNvPr id="19460" name="Rectangle 2"/>
          <p:cNvSpPr>
            <a:spLocks noGrp="1" noChangeArrowheads="1"/>
          </p:cNvSpPr>
          <p:nvPr>
            <p:ph type="title"/>
          </p:nvPr>
        </p:nvSpPr>
        <p:spPr/>
        <p:txBody>
          <a:bodyPr/>
          <a:lstStyle/>
          <a:p>
            <a:r>
              <a:rPr lang="en-US" sz="2400">
                <a:ea typeface="ＭＳ Ｐゴシック" pitchFamily="34" charset="-128"/>
              </a:rPr>
              <a:t>What if MIN does not play optimally?</a:t>
            </a:r>
            <a:endParaRPr lang="en-US">
              <a:ea typeface="ＭＳ Ｐゴシック" pitchFamily="34" charset="-128"/>
            </a:endParaRPr>
          </a:p>
        </p:txBody>
      </p:sp>
      <p:sp>
        <p:nvSpPr>
          <p:cNvPr id="19461" name="Rectangle 3"/>
          <p:cNvSpPr>
            <a:spLocks noGrp="1" noChangeArrowheads="1"/>
          </p:cNvSpPr>
          <p:nvPr>
            <p:ph type="body" idx="1"/>
          </p:nvPr>
        </p:nvSpPr>
        <p:spPr/>
        <p:txBody>
          <a:bodyPr/>
          <a:lstStyle/>
          <a:p>
            <a:endParaRPr lang="en-US" dirty="0">
              <a:ea typeface="ＭＳ Ｐゴシック" pitchFamily="34" charset="-128"/>
            </a:endParaRPr>
          </a:p>
          <a:p>
            <a:r>
              <a:rPr lang="en-US" dirty="0">
                <a:ea typeface="ＭＳ Ｐゴシック" pitchFamily="34" charset="-128"/>
              </a:rPr>
              <a:t>Definition of optimal play for MAX assumes MIN plays optimally: </a:t>
            </a:r>
          </a:p>
          <a:p>
            <a:pPr lvl="1"/>
            <a:r>
              <a:rPr lang="en-US" sz="2400" i="1" dirty="0">
                <a:solidFill>
                  <a:schemeClr val="accent2"/>
                </a:solidFill>
                <a:ea typeface="ＭＳ Ｐゴシック" pitchFamily="34" charset="-128"/>
              </a:rPr>
              <a:t>Maximizes worst-case outcome </a:t>
            </a:r>
            <a:r>
              <a:rPr lang="en-US" sz="2400" dirty="0">
                <a:ea typeface="ＭＳ Ｐゴシック" pitchFamily="34" charset="-128"/>
              </a:rPr>
              <a:t>for MAX.</a:t>
            </a:r>
          </a:p>
          <a:p>
            <a:pPr lvl="1"/>
            <a:r>
              <a:rPr lang="en-US" sz="2400" dirty="0">
                <a:ea typeface="ＭＳ Ｐゴシック" pitchFamily="34" charset="-128"/>
              </a:rPr>
              <a:t>(Classic game theoretic strategy)</a:t>
            </a:r>
          </a:p>
          <a:p>
            <a:pPr lvl="1"/>
            <a:endParaRPr lang="en-US" dirty="0">
              <a:ea typeface="ＭＳ Ｐゴシック" pitchFamily="34" charset="-128"/>
            </a:endParaRPr>
          </a:p>
          <a:p>
            <a:r>
              <a:rPr lang="en-US" dirty="0">
                <a:ea typeface="ＭＳ Ｐゴシック" pitchFamily="34" charset="-128"/>
              </a:rPr>
              <a:t>But if MIN does not play optimally, MAX will do even better.  [Theorem-not hard to prove]</a:t>
            </a:r>
          </a:p>
          <a:p>
            <a:endParaRPr lang="en-US" dirty="0">
              <a:ea typeface="ＭＳ Ｐゴシック" pitchFamily="34" charset="-128"/>
            </a:endParaRPr>
          </a:p>
          <a:p>
            <a:pPr>
              <a:buFont typeface="Symbol" pitchFamily="18" charset="2"/>
              <a:buNone/>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E3E80E14-C14D-4157-9AB0-68DF10EC921F}" type="slidenum">
              <a:rPr lang="en-US" smtClean="0"/>
              <a:pPr/>
              <a:t>34</a:t>
            </a:fld>
            <a:endParaRPr lang="en-US"/>
          </a:p>
        </p:txBody>
      </p:sp>
      <p:sp>
        <p:nvSpPr>
          <p:cNvPr id="21508" name="Rectangle 2"/>
          <p:cNvSpPr>
            <a:spLocks noGrp="1" noChangeArrowheads="1"/>
          </p:cNvSpPr>
          <p:nvPr>
            <p:ph type="title"/>
          </p:nvPr>
        </p:nvSpPr>
        <p:spPr/>
        <p:txBody>
          <a:bodyPr/>
          <a:lstStyle/>
          <a:p>
            <a:r>
              <a:rPr lang="en-US" dirty="0">
                <a:ea typeface="ＭＳ Ｐゴシック" pitchFamily="34" charset="-128"/>
              </a:rPr>
              <a:t>Comments on Minimax Search</a:t>
            </a:r>
          </a:p>
        </p:txBody>
      </p:sp>
      <p:sp>
        <p:nvSpPr>
          <p:cNvPr id="21509" name="Rectangle 5"/>
          <p:cNvSpPr>
            <a:spLocks noGrp="1" noChangeArrowheads="1"/>
          </p:cNvSpPr>
          <p:nvPr>
            <p:ph type="body" idx="1"/>
          </p:nvPr>
        </p:nvSpPr>
        <p:spPr>
          <a:xfrm>
            <a:off x="533400" y="1295400"/>
            <a:ext cx="8305800" cy="4572000"/>
          </a:xfrm>
        </p:spPr>
        <p:txBody>
          <a:bodyPr/>
          <a:lstStyle/>
          <a:p>
            <a:r>
              <a:rPr lang="en-US" sz="2000" dirty="0">
                <a:ea typeface="ＭＳ Ｐゴシック" pitchFamily="34" charset="-128"/>
              </a:rPr>
              <a:t>Depth-first search with fixed number of ply </a:t>
            </a:r>
            <a:r>
              <a:rPr lang="en-US" sz="2000" i="1" dirty="0">
                <a:ea typeface="ＭＳ Ｐゴシック" pitchFamily="34" charset="-128"/>
              </a:rPr>
              <a:t>m</a:t>
            </a:r>
            <a:r>
              <a:rPr lang="en-US" sz="2000" dirty="0">
                <a:ea typeface="ＭＳ Ｐゴシック" pitchFamily="34" charset="-128"/>
              </a:rPr>
              <a:t> as the limit.</a:t>
            </a:r>
          </a:p>
          <a:p>
            <a:pPr lvl="1"/>
            <a:r>
              <a:rPr lang="en-US" sz="1800" i="1" dirty="0">
                <a:ea typeface="ＭＳ Ｐゴシック" pitchFamily="34" charset="-128"/>
              </a:rPr>
              <a:t>O(</a:t>
            </a:r>
            <a:r>
              <a:rPr lang="en-US" sz="1800" i="1" dirty="0" err="1">
                <a:ea typeface="ＭＳ Ｐゴシック" pitchFamily="34" charset="-128"/>
              </a:rPr>
              <a:t>b</a:t>
            </a:r>
            <a:r>
              <a:rPr lang="en-US" sz="1800" i="1" baseline="30000" dirty="0" err="1">
                <a:ea typeface="ＭＳ Ｐゴシック" pitchFamily="34" charset="-128"/>
              </a:rPr>
              <a:t>m</a:t>
            </a:r>
            <a:r>
              <a:rPr lang="en-US" sz="1800" i="1" dirty="0">
                <a:ea typeface="ＭＳ Ｐゴシック" pitchFamily="34" charset="-128"/>
              </a:rPr>
              <a:t>) </a:t>
            </a:r>
            <a:r>
              <a:rPr lang="en-US" sz="1800" dirty="0">
                <a:ea typeface="ＭＳ Ｐゴシック" pitchFamily="34" charset="-128"/>
              </a:rPr>
              <a:t>time complexity – </a:t>
            </a:r>
            <a:r>
              <a:rPr lang="en-US" sz="1800" i="1" dirty="0">
                <a:solidFill>
                  <a:schemeClr val="accent2"/>
                </a:solidFill>
                <a:ea typeface="ＭＳ Ｐゴシック" pitchFamily="34" charset="-128"/>
              </a:rPr>
              <a:t>As usual</a:t>
            </a:r>
            <a:r>
              <a:rPr lang="en-US" sz="1800" i="1" dirty="0">
                <a:ea typeface="ＭＳ Ｐゴシック" pitchFamily="34" charset="-128"/>
              </a:rPr>
              <a:t>!</a:t>
            </a:r>
          </a:p>
          <a:p>
            <a:pPr lvl="1"/>
            <a:r>
              <a:rPr lang="en-US" sz="1800" i="1" dirty="0">
                <a:ea typeface="ＭＳ Ｐゴシック" pitchFamily="34" charset="-128"/>
              </a:rPr>
              <a:t>O(</a:t>
            </a:r>
            <a:r>
              <a:rPr lang="en-US" sz="1800" i="1" dirty="0" err="1">
                <a:ea typeface="ＭＳ Ｐゴシック" pitchFamily="34" charset="-128"/>
              </a:rPr>
              <a:t>bm</a:t>
            </a:r>
            <a:r>
              <a:rPr lang="en-US" sz="1800" i="1" dirty="0">
                <a:ea typeface="ＭＳ Ｐゴシック" pitchFamily="34" charset="-128"/>
              </a:rPr>
              <a:t>) </a:t>
            </a:r>
            <a:r>
              <a:rPr lang="en-US" sz="1800" dirty="0">
                <a:ea typeface="ＭＳ Ｐゴシック" pitchFamily="34" charset="-128"/>
              </a:rPr>
              <a:t>space complexity</a:t>
            </a:r>
          </a:p>
          <a:p>
            <a:pPr lvl="1"/>
            <a:endParaRPr lang="en-US" sz="1800" dirty="0">
              <a:ea typeface="ＭＳ Ｐゴシック" pitchFamily="34" charset="-128"/>
            </a:endParaRPr>
          </a:p>
          <a:p>
            <a:r>
              <a:rPr lang="en-US" sz="2000" dirty="0">
                <a:ea typeface="ＭＳ Ｐゴシック" pitchFamily="34" charset="-128"/>
              </a:rPr>
              <a:t>Performance will depend on </a:t>
            </a:r>
          </a:p>
          <a:p>
            <a:pPr lvl="1"/>
            <a:r>
              <a:rPr lang="en-US" sz="1800" dirty="0">
                <a:ea typeface="ＭＳ Ｐゴシック" pitchFamily="34" charset="-128"/>
              </a:rPr>
              <a:t>the quality of the static evaluation function (expert knowledge)</a:t>
            </a:r>
          </a:p>
          <a:p>
            <a:pPr lvl="1"/>
            <a:r>
              <a:rPr lang="en-US" sz="1800" dirty="0">
                <a:ea typeface="ＭＳ Ｐゴシック" pitchFamily="34" charset="-128"/>
              </a:rPr>
              <a:t>depth of search (computing power and search algorithm)</a:t>
            </a:r>
          </a:p>
          <a:p>
            <a:pPr lvl="1"/>
            <a:endParaRPr lang="en-US" sz="1800" dirty="0">
              <a:ea typeface="ＭＳ Ｐゴシック" pitchFamily="34" charset="-128"/>
            </a:endParaRPr>
          </a:p>
          <a:p>
            <a:r>
              <a:rPr lang="en-US" sz="2000" dirty="0">
                <a:ea typeface="ＭＳ Ｐゴシック" pitchFamily="34" charset="-128"/>
              </a:rPr>
              <a:t>Differences from normal state space search</a:t>
            </a:r>
          </a:p>
          <a:p>
            <a:pPr lvl="1"/>
            <a:r>
              <a:rPr lang="en-US" sz="1800" dirty="0">
                <a:ea typeface="ＭＳ Ｐゴシック" pitchFamily="34" charset="-128"/>
              </a:rPr>
              <a:t>Looking to make </a:t>
            </a:r>
            <a:r>
              <a:rPr lang="en-US" sz="1800" i="1" dirty="0">
                <a:ea typeface="ＭＳ Ｐゴシック" pitchFamily="34" charset="-128"/>
              </a:rPr>
              <a:t>one</a:t>
            </a:r>
            <a:r>
              <a:rPr lang="en-US" sz="1800" dirty="0">
                <a:ea typeface="ＭＳ Ｐゴシック" pitchFamily="34" charset="-128"/>
              </a:rPr>
              <a:t> move only, despite deeper search</a:t>
            </a:r>
          </a:p>
          <a:p>
            <a:pPr lvl="1"/>
            <a:r>
              <a:rPr lang="en-US" sz="1800" dirty="0">
                <a:ea typeface="ＭＳ Ｐゴシック" pitchFamily="34" charset="-128"/>
              </a:rPr>
              <a:t>No cost on arcs – costs from backed-up static evaluation</a:t>
            </a:r>
          </a:p>
          <a:p>
            <a:pPr lvl="1"/>
            <a:r>
              <a:rPr lang="en-US" sz="1800" dirty="0">
                <a:ea typeface="ＭＳ Ｐゴシック" pitchFamily="34" charset="-128"/>
              </a:rPr>
              <a:t>MAX can’t be sure how MIN will respond to his moves</a:t>
            </a:r>
          </a:p>
          <a:p>
            <a:pPr lvl="1"/>
            <a:endParaRPr lang="en-US" sz="1800" dirty="0">
              <a:ea typeface="ＭＳ Ｐゴシック" pitchFamily="34" charset="-128"/>
            </a:endParaRPr>
          </a:p>
          <a:p>
            <a:r>
              <a:rPr lang="en-US" sz="2000" dirty="0">
                <a:ea typeface="ＭＳ Ｐゴシック" pitchFamily="34" charset="-128"/>
              </a:rPr>
              <a:t>Minimax forms the basis for other game tree search algorithms.</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Many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349617546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36</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200" y="3706813"/>
            <a:ext cx="4038600" cy="2100262"/>
          </a:xfrm>
          <a:prstGeom prst="rect">
            <a:avLst/>
          </a:prstGeom>
          <a:noFill/>
          <a:ln w="9525">
            <a:noFill/>
            <a:miter lim="800000"/>
            <a:headEnd/>
            <a:tailEnd/>
          </a:ln>
        </p:spPr>
        <p:txBody>
          <a:bodyPr>
            <a:spAutoFit/>
          </a:bodyPr>
          <a:lstStyle/>
          <a:p>
            <a:pPr marL="234950" indent="-234950">
              <a:spcBef>
                <a:spcPct val="50000"/>
              </a:spcBef>
              <a:buFontTx/>
              <a:buChar char="•"/>
            </a:pPr>
            <a:r>
              <a:rPr lang="en-US">
                <a:solidFill>
                  <a:srgbClr val="FF0000"/>
                </a:solidFill>
                <a:latin typeface="Arial" pitchFamily="34" charset="0"/>
              </a:rPr>
              <a:t>We don’t need to compute the value at this node.</a:t>
            </a:r>
            <a:endParaRPr lang="en-US">
              <a:latin typeface="Arial" pitchFamily="34" charset="0"/>
            </a:endParaRPr>
          </a:p>
          <a:p>
            <a:pPr marL="234950" indent="-234950">
              <a:spcBef>
                <a:spcPct val="50000"/>
              </a:spcBef>
              <a:buFontTx/>
              <a:buChar char="•"/>
            </a:pPr>
            <a:r>
              <a:rPr lang="en-US">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56942295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37</a:t>
            </a:fld>
            <a:endParaRPr lang="en-US"/>
          </a:p>
        </p:txBody>
      </p:sp>
    </p:spTree>
    <p:extLst>
      <p:ext uri="{BB962C8B-B14F-4D97-AF65-F5344CB8AC3E}">
        <p14:creationId xmlns:p14="http://schemas.microsoft.com/office/powerpoint/2010/main" val="273747890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43450" y="3143250"/>
            <a:ext cx="4057650" cy="23431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342900" y="3143250"/>
            <a:ext cx="4057650" cy="23431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4857750" y="3371850"/>
            <a:ext cx="400050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a:lnSpc>
                <a:spcPct val="80000"/>
              </a:lnSpc>
              <a:spcBef>
                <a:spcPts val="900"/>
              </a:spcBef>
              <a:buClr>
                <a:schemeClr val="accent2"/>
              </a:buClr>
            </a:pPr>
            <a:r>
              <a:rPr lang="en-US" sz="1800" kern="0" dirty="0">
                <a:solidFill>
                  <a:srgbClr val="C00000"/>
                </a:solidFill>
                <a:latin typeface="Calibri" pitchFamily="34" charset="0"/>
                <a:cs typeface="+mn-cs"/>
              </a:rPr>
              <a:t>def min-value(state</a:t>
            </a:r>
            <a:r>
              <a:rPr lang="en-US" sz="1800" kern="0" dirty="0">
                <a:solidFill>
                  <a:srgbClr val="C00000"/>
                </a:solidFill>
                <a:latin typeface="Calibri" pitchFamily="34" charset="0"/>
              </a:rPr>
              <a:t> , </a:t>
            </a:r>
            <a:r>
              <a:rPr lang="el-GR" sz="1800" kern="0" dirty="0">
                <a:solidFill>
                  <a:srgbClr val="C00000"/>
                </a:solidFill>
                <a:latin typeface="Calibri" pitchFamily="34" charset="0"/>
              </a:rPr>
              <a:t>α</a:t>
            </a:r>
            <a:r>
              <a:rPr lang="en-US" sz="1800" kern="0" dirty="0">
                <a:solidFill>
                  <a:srgbClr val="C00000"/>
                </a:solidFill>
                <a:latin typeface="Calibri" pitchFamily="34" charset="0"/>
              </a:rPr>
              <a:t>, </a:t>
            </a:r>
            <a:r>
              <a:rPr lang="el-GR" sz="1800" kern="0" dirty="0">
                <a:solidFill>
                  <a:srgbClr val="C00000"/>
                </a:solidFill>
                <a:latin typeface="Calibri" pitchFamily="34" charset="0"/>
              </a:rPr>
              <a:t>β</a:t>
            </a:r>
            <a:r>
              <a:rPr lang="en-US" sz="1800" kern="0" dirty="0">
                <a:solidFill>
                  <a:srgbClr val="C0000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min(v,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p>
          <a:p>
            <a:pPr marL="857207" lvl="2" indent="-171442">
              <a:lnSpc>
                <a:spcPct val="80000"/>
              </a:lnSpc>
              <a:spcBef>
                <a:spcPct val="20000"/>
              </a:spcBef>
              <a:buClr>
                <a:schemeClr val="accent2"/>
              </a:buClr>
            </a:pPr>
            <a:r>
              <a:rPr lang="en-US" sz="1800" kern="0" dirty="0">
                <a:latin typeface="Calibri" pitchFamily="34" charset="0"/>
              </a:rPr>
              <a:t>if v ≤ </a:t>
            </a:r>
            <a:r>
              <a:rPr lang="el-GR" sz="1800" kern="0" dirty="0">
                <a:latin typeface="Calibri" pitchFamily="34" charset="0"/>
              </a:rPr>
              <a:t>α</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β </a:t>
            </a:r>
            <a:r>
              <a:rPr lang="en-US" sz="1800" kern="0" dirty="0">
                <a:latin typeface="Calibri" pitchFamily="34" charset="0"/>
              </a:rPr>
              <a:t>= min(</a:t>
            </a:r>
            <a:r>
              <a:rPr lang="el-GR" sz="1800" kern="0" dirty="0">
                <a:latin typeface="Calibri" pitchFamily="34" charset="0"/>
              </a:rPr>
              <a:t>β</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457200" y="31432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a:lnSpc>
                <a:spcPct val="80000"/>
              </a:lnSpc>
              <a:spcBef>
                <a:spcPts val="900"/>
              </a:spcBef>
              <a:buClr>
                <a:schemeClr val="accent2"/>
              </a:buClr>
            </a:pPr>
            <a:r>
              <a:rPr lang="en-US" sz="1800" kern="0" dirty="0">
                <a:solidFill>
                  <a:srgbClr val="0066CC"/>
                </a:solidFill>
                <a:latin typeface="Calibri" pitchFamily="34" charset="0"/>
                <a:cs typeface="+mn-cs"/>
              </a:rPr>
              <a:t>def max-value(state, </a:t>
            </a:r>
            <a:r>
              <a:rPr lang="el-GR" sz="1800" kern="0" dirty="0">
                <a:solidFill>
                  <a:srgbClr val="0066CC"/>
                </a:solidFill>
                <a:latin typeface="Calibri" pitchFamily="34" charset="0"/>
              </a:rPr>
              <a:t>α</a:t>
            </a:r>
            <a:r>
              <a:rPr lang="en-US" sz="1800" kern="0" dirty="0">
                <a:solidFill>
                  <a:srgbClr val="0066CC"/>
                </a:solidFill>
                <a:latin typeface="Calibri" pitchFamily="34" charset="0"/>
              </a:rPr>
              <a:t>, </a:t>
            </a:r>
            <a:r>
              <a:rPr lang="el-GR" sz="1800" kern="0" dirty="0">
                <a:solidFill>
                  <a:srgbClr val="0066CC"/>
                </a:solidFill>
                <a:latin typeface="Calibri" pitchFamily="34" charset="0"/>
              </a:rPr>
              <a:t>β</a:t>
            </a:r>
            <a:r>
              <a:rPr lang="en-US" sz="1800" kern="0" dirty="0">
                <a:solidFill>
                  <a:srgbClr val="0066CC"/>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max(v,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endParaRPr lang="en-US" sz="1800" kern="0" dirty="0">
              <a:solidFill>
                <a:srgbClr val="7030A0"/>
              </a:solidFill>
              <a:latin typeface="Calibri" pitchFamily="34" charset="0"/>
            </a:endParaRP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if v ≥ </a:t>
            </a:r>
            <a:r>
              <a:rPr lang="el-GR" sz="1800" kern="0" dirty="0">
                <a:latin typeface="Calibri" pitchFamily="34" charset="0"/>
              </a:rPr>
              <a:t>β</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α</a:t>
            </a:r>
            <a:r>
              <a:rPr lang="en-US" sz="1800" kern="0" dirty="0">
                <a:latin typeface="Calibri" pitchFamily="34" charset="0"/>
              </a:rPr>
              <a:t> = max(</a:t>
            </a:r>
            <a:r>
              <a:rPr lang="el-GR" sz="1800" kern="0" dirty="0">
                <a:latin typeface="Calibri" pitchFamily="34" charset="0"/>
              </a:rPr>
              <a:t>α</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Rounded Rectangle 13"/>
          <p:cNvSpPr/>
          <p:nvPr/>
        </p:nvSpPr>
        <p:spPr>
          <a:xfrm>
            <a:off x="2628900" y="2000250"/>
            <a:ext cx="3829050" cy="8001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2"/>
          <p:cNvSpPr>
            <a:spLocks noGrp="1"/>
          </p:cNvSpPr>
          <p:nvPr>
            <p:ph idx="1"/>
          </p:nvPr>
        </p:nvSpPr>
        <p:spPr>
          <a:xfrm>
            <a:off x="0" y="2114550"/>
            <a:ext cx="8801100" cy="1085850"/>
          </a:xfrm>
        </p:spPr>
        <p:txBody>
          <a:bodyPr/>
          <a:lstStyle/>
          <a:p>
            <a:pPr lvl="1" algn="ctr">
              <a:lnSpc>
                <a:spcPct val="80000"/>
              </a:lnSpc>
              <a:buNone/>
            </a:pPr>
            <a:r>
              <a:rPr lang="el-GR" sz="1800" dirty="0">
                <a:solidFill>
                  <a:srgbClr val="0066CC"/>
                </a:solidFill>
              </a:rPr>
              <a:t>α</a:t>
            </a:r>
            <a:r>
              <a:rPr lang="en-US" sz="1800" dirty="0">
                <a:solidFill>
                  <a:srgbClr val="0066CC"/>
                </a:solidFill>
              </a:rPr>
              <a:t>: </a:t>
            </a:r>
            <a:r>
              <a:rPr lang="en-US" sz="1800" dirty="0">
                <a:solidFill>
                  <a:srgbClr val="0070C0"/>
                </a:solidFill>
              </a:rPr>
              <a:t>MAX’s best option on path to root</a:t>
            </a:r>
          </a:p>
          <a:p>
            <a:pPr lvl="1" algn="ctr">
              <a:lnSpc>
                <a:spcPct val="80000"/>
              </a:lnSpc>
              <a:buNone/>
            </a:pPr>
            <a:r>
              <a:rPr lang="el-GR" sz="1800" dirty="0">
                <a:solidFill>
                  <a:srgbClr val="C00000"/>
                </a:solidFill>
              </a:rPr>
              <a:t>β</a:t>
            </a:r>
            <a:r>
              <a:rPr lang="en-US" sz="1800" dirty="0">
                <a:solidFill>
                  <a:srgbClr val="C00000"/>
                </a:solidFill>
              </a:rPr>
              <a:t>:</a:t>
            </a:r>
            <a:r>
              <a:rPr lang="el-GR" sz="1800" dirty="0">
                <a:solidFill>
                  <a:srgbClr val="C00000"/>
                </a:solidFill>
              </a:rPr>
              <a:t> </a:t>
            </a:r>
            <a:r>
              <a:rPr lang="en-US" sz="1800" dirty="0">
                <a:solidFill>
                  <a:srgbClr val="C00000"/>
                </a:solidFill>
              </a:rPr>
              <a:t>MIN’s best option on path to root</a:t>
            </a:r>
          </a:p>
        </p:txBody>
      </p:sp>
    </p:spTree>
    <p:extLst>
      <p:ext uri="{BB962C8B-B14F-4D97-AF65-F5344CB8AC3E}">
        <p14:creationId xmlns:p14="http://schemas.microsoft.com/office/powerpoint/2010/main" val="11369412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1800" dirty="0"/>
              <a:t>This pruning has </a:t>
            </a:r>
            <a:r>
              <a:rPr lang="en-US" sz="1800" dirty="0">
                <a:solidFill>
                  <a:srgbClr val="CC0000"/>
                </a:solidFill>
              </a:rPr>
              <a:t>no effect</a:t>
            </a:r>
            <a:r>
              <a:rPr lang="en-US" sz="1800" dirty="0"/>
              <a:t> on </a:t>
            </a:r>
            <a:r>
              <a:rPr lang="en-US" sz="1800" dirty="0" err="1"/>
              <a:t>minimax</a:t>
            </a:r>
            <a:r>
              <a:rPr lang="en-US" sz="1800" dirty="0"/>
              <a:t> value computed for the root!</a:t>
            </a:r>
          </a:p>
          <a:p>
            <a:pPr lvl="1" eaLnBrk="1" hangingPunct="1">
              <a:lnSpc>
                <a:spcPct val="90000"/>
              </a:lnSpc>
            </a:pPr>
            <a:endParaRPr lang="en-US" sz="1500" dirty="0"/>
          </a:p>
          <a:p>
            <a:pPr eaLnBrk="1" hangingPunct="1">
              <a:lnSpc>
                <a:spcPct val="90000"/>
              </a:lnSpc>
            </a:pPr>
            <a:r>
              <a:rPr lang="en-US" sz="1800" dirty="0"/>
              <a:t>Values of intermediate nodes might be wrong</a:t>
            </a:r>
          </a:p>
          <a:p>
            <a:pPr lvl="1" eaLnBrk="1" hangingPunct="1">
              <a:lnSpc>
                <a:spcPct val="90000"/>
              </a:lnSpc>
            </a:pPr>
            <a:r>
              <a:rPr lang="en-US" sz="1500" dirty="0"/>
              <a:t>Important: children of the root may have the wrong value</a:t>
            </a:r>
          </a:p>
          <a:p>
            <a:pPr lvl="1" eaLnBrk="1" hangingPunct="1">
              <a:lnSpc>
                <a:spcPct val="90000"/>
              </a:lnSpc>
            </a:pPr>
            <a:r>
              <a:rPr lang="en-US" sz="1500" dirty="0"/>
              <a:t>So the most naïve version won’t let you do action selection</a:t>
            </a:r>
          </a:p>
          <a:p>
            <a:pPr lvl="1" eaLnBrk="1" hangingPunct="1">
              <a:lnSpc>
                <a:spcPct val="90000"/>
              </a:lnSpc>
            </a:pPr>
            <a:endParaRPr lang="en-US" sz="1500" dirty="0"/>
          </a:p>
          <a:p>
            <a:pPr eaLnBrk="1" hangingPunct="1">
              <a:lnSpc>
                <a:spcPct val="90000"/>
              </a:lnSpc>
            </a:pPr>
            <a:r>
              <a:rPr lang="en-US" sz="1800" dirty="0"/>
              <a:t>Good child ordering improves effectiveness of pruning</a:t>
            </a:r>
          </a:p>
          <a:p>
            <a:pPr lvl="1" eaLnBrk="1" hangingPunct="1">
              <a:lnSpc>
                <a:spcPct val="90000"/>
              </a:lnSpc>
            </a:pPr>
            <a:endParaRPr lang="en-US" sz="1500" dirty="0"/>
          </a:p>
          <a:p>
            <a:pPr eaLnBrk="1" hangingPunct="1">
              <a:lnSpc>
                <a:spcPct val="90000"/>
              </a:lnSpc>
            </a:pPr>
            <a:r>
              <a:rPr lang="en-US" sz="1800" dirty="0"/>
              <a:t>With “perfect ordering”:</a:t>
            </a:r>
          </a:p>
          <a:p>
            <a:pPr lvl="1" eaLnBrk="1" hangingPunct="1">
              <a:lnSpc>
                <a:spcPct val="90000"/>
              </a:lnSpc>
            </a:pPr>
            <a:r>
              <a:rPr lang="en-US" sz="1500" dirty="0"/>
              <a:t>Time complexity drops to O(</a:t>
            </a:r>
            <a:r>
              <a:rPr lang="en-US" sz="1500" dirty="0" err="1"/>
              <a:t>b</a:t>
            </a:r>
            <a:r>
              <a:rPr lang="en-US" sz="1500" baseline="30000" dirty="0" err="1"/>
              <a:t>m</a:t>
            </a:r>
            <a:r>
              <a:rPr lang="en-US" sz="1500" baseline="30000" dirty="0"/>
              <a:t>/2</a:t>
            </a:r>
            <a:r>
              <a:rPr lang="en-US" sz="1500" dirty="0"/>
              <a:t>)</a:t>
            </a:r>
          </a:p>
          <a:p>
            <a:pPr lvl="1" eaLnBrk="1" hangingPunct="1">
              <a:lnSpc>
                <a:spcPct val="90000"/>
              </a:lnSpc>
            </a:pPr>
            <a:r>
              <a:rPr lang="en-US" sz="1500" dirty="0"/>
              <a:t>Doubles solvable depth!</a:t>
            </a:r>
          </a:p>
          <a:p>
            <a:pPr lvl="1" eaLnBrk="1" hangingPunct="1">
              <a:lnSpc>
                <a:spcPct val="90000"/>
              </a:lnSpc>
            </a:pPr>
            <a:r>
              <a:rPr lang="en-US" sz="1500" dirty="0"/>
              <a:t>Full search of, e.g. chess, is still hopeless…</a:t>
            </a:r>
          </a:p>
          <a:p>
            <a:pPr lvl="1" eaLnBrk="1" hangingPunct="1">
              <a:lnSpc>
                <a:spcPct val="90000"/>
              </a:lnSpc>
            </a:pPr>
            <a:endParaRPr lang="en-US" sz="1500" dirty="0"/>
          </a:p>
          <a:p>
            <a:pPr eaLnBrk="1" hangingPunct="1">
              <a:lnSpc>
                <a:spcPct val="90000"/>
              </a:lnSpc>
            </a:pPr>
            <a:r>
              <a:rPr lang="en-US" sz="1800" dirty="0"/>
              <a:t>This is a simple example of </a:t>
            </a:r>
            <a:r>
              <a:rPr lang="en-US" sz="1800" dirty="0" err="1">
                <a:solidFill>
                  <a:srgbClr val="CC0000"/>
                </a:solidFill>
              </a:rPr>
              <a:t>metareasoning</a:t>
            </a:r>
            <a:r>
              <a:rPr lang="en-US" sz="1800" dirty="0">
                <a:solidFill>
                  <a:srgbClr val="CC0000"/>
                </a:solidFill>
              </a:rPr>
              <a:t> </a:t>
            </a:r>
            <a:r>
              <a:rPr lang="en-US" sz="1800" dirty="0"/>
              <a:t>(computing about what to compute)</a:t>
            </a:r>
          </a:p>
        </p:txBody>
      </p:sp>
      <p:sp>
        <p:nvSpPr>
          <p:cNvPr id="6" name="AutoShape 5"/>
          <p:cNvSpPr>
            <a:spLocks noChangeArrowheads="1"/>
          </p:cNvSpPr>
          <p:nvPr/>
        </p:nvSpPr>
        <p:spPr bwMode="auto">
          <a:xfrm>
            <a:off x="7143750" y="268605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p>
        </p:txBody>
      </p:sp>
      <p:sp>
        <p:nvSpPr>
          <p:cNvPr id="7" name="AutoShape 6"/>
          <p:cNvSpPr>
            <a:spLocks noChangeArrowheads="1"/>
          </p:cNvSpPr>
          <p:nvPr/>
        </p:nvSpPr>
        <p:spPr bwMode="auto">
          <a:xfrm rot="10800000">
            <a:off x="6572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8" name="AutoShape 7"/>
          <p:cNvSpPr>
            <a:spLocks noChangeArrowheads="1"/>
          </p:cNvSpPr>
          <p:nvPr/>
        </p:nvSpPr>
        <p:spPr bwMode="auto">
          <a:xfrm rot="10800000">
            <a:off x="7715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9" name="Rectangle 8"/>
          <p:cNvSpPr>
            <a:spLocks noChangeArrowheads="1"/>
          </p:cNvSpPr>
          <p:nvPr/>
        </p:nvSpPr>
        <p:spPr bwMode="auto">
          <a:xfrm>
            <a:off x="657225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1" name="Rectangle 10"/>
          <p:cNvSpPr>
            <a:spLocks noChangeArrowheads="1"/>
          </p:cNvSpPr>
          <p:nvPr/>
        </p:nvSpPr>
        <p:spPr bwMode="auto">
          <a:xfrm>
            <a:off x="74295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2" name="Rectangle 11"/>
          <p:cNvSpPr>
            <a:spLocks noChangeArrowheads="1"/>
          </p:cNvSpPr>
          <p:nvPr/>
        </p:nvSpPr>
        <p:spPr bwMode="auto">
          <a:xfrm>
            <a:off x="80010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0</a:t>
            </a:r>
          </a:p>
        </p:txBody>
      </p:sp>
      <p:cxnSp>
        <p:nvCxnSpPr>
          <p:cNvPr id="13" name="AutoShape 12"/>
          <p:cNvCxnSpPr>
            <a:cxnSpLocks noChangeShapeType="1"/>
            <a:stCxn id="6" idx="3"/>
            <a:endCxn id="7" idx="3"/>
          </p:cNvCxnSpPr>
          <p:nvPr/>
        </p:nvCxnSpPr>
        <p:spPr bwMode="auto">
          <a:xfrm flipH="1">
            <a:off x="6715125" y="2914650"/>
            <a:ext cx="571500" cy="51435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286625" y="2914650"/>
            <a:ext cx="571500" cy="51435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715125" y="3657600"/>
            <a:ext cx="0" cy="74295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7572375" y="3657600"/>
            <a:ext cx="285750" cy="74295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7858125" y="3657600"/>
            <a:ext cx="285750" cy="74295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653509" y="2650419"/>
            <a:ext cx="804691" cy="369332"/>
          </a:xfrm>
          <a:prstGeom prst="rect">
            <a:avLst/>
          </a:prstGeom>
          <a:noFill/>
          <a:ln w="12700">
            <a:noFill/>
            <a:miter lim="800000"/>
            <a:headEnd/>
            <a:tailEnd/>
          </a:ln>
        </p:spPr>
        <p:txBody>
          <a:bodyPr wrap="square" anchor="ctr">
            <a:spAutoFit/>
          </a:bodyPr>
          <a:lstStyle/>
          <a:p>
            <a:pPr algn="ctr">
              <a:spcBef>
                <a:spcPct val="50000"/>
              </a:spcBef>
            </a:pPr>
            <a:r>
              <a:rPr lang="en-US" sz="1800" b="1"/>
              <a:t>max</a:t>
            </a:r>
          </a:p>
        </p:txBody>
      </p:sp>
      <p:sp>
        <p:nvSpPr>
          <p:cNvPr id="20" name="Text Box 19"/>
          <p:cNvSpPr txBox="1">
            <a:spLocks noChangeArrowheads="1"/>
          </p:cNvSpPr>
          <p:nvPr/>
        </p:nvSpPr>
        <p:spPr bwMode="auto">
          <a:xfrm>
            <a:off x="8058151" y="3324701"/>
            <a:ext cx="685799" cy="369332"/>
          </a:xfrm>
          <a:prstGeom prst="rect">
            <a:avLst/>
          </a:prstGeom>
          <a:noFill/>
          <a:ln w="12700">
            <a:noFill/>
            <a:miter lim="800000"/>
            <a:headEnd/>
            <a:tailEnd/>
          </a:ln>
        </p:spPr>
        <p:txBody>
          <a:bodyPr wrap="square" anchor="ctr">
            <a:spAutoFit/>
          </a:bodyPr>
          <a:lstStyle/>
          <a:p>
            <a:pPr algn="ctr">
              <a:spcBef>
                <a:spcPct val="50000"/>
              </a:spcBef>
            </a:pPr>
            <a:r>
              <a:rPr lang="en-US" sz="1800" b="1"/>
              <a:t>min</a:t>
            </a:r>
          </a:p>
        </p:txBody>
      </p:sp>
    </p:spTree>
    <p:extLst>
      <p:ext uri="{BB962C8B-B14F-4D97-AF65-F5344CB8AC3E}">
        <p14:creationId xmlns:p14="http://schemas.microsoft.com/office/powerpoint/2010/main" val="1153401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9834" y="1191049"/>
            <a:ext cx="5930602" cy="291353"/>
          </a:xfrm>
          <a:prstGeom prst="rect">
            <a:avLst/>
          </a:prstGeom>
        </p:spPr>
        <p:txBody>
          <a:bodyPr wrap="square" lIns="0" tIns="0" rIns="0" bIns="0" rtlCol="0">
            <a:noAutofit/>
          </a:bodyPr>
          <a:lstStyle/>
          <a:p>
            <a:pPr marL="11397">
              <a:lnSpc>
                <a:spcPts val="2288"/>
              </a:lnSpc>
              <a:spcBef>
                <a:spcPts val="114"/>
              </a:spcBef>
            </a:pPr>
            <a:endParaRPr sz="2200" dirty="0">
              <a:latin typeface="Times New Roman"/>
              <a:cs typeface="Times New Roman"/>
            </a:endParaRPr>
          </a:p>
        </p:txBody>
      </p:sp>
      <p:sp>
        <p:nvSpPr>
          <p:cNvPr id="4" name="Title 3"/>
          <p:cNvSpPr>
            <a:spLocks noGrp="1"/>
          </p:cNvSpPr>
          <p:nvPr>
            <p:ph type="title"/>
          </p:nvPr>
        </p:nvSpPr>
        <p:spPr>
          <a:xfrm>
            <a:off x="457200" y="609600"/>
            <a:ext cx="8534400" cy="457200"/>
          </a:xfrm>
        </p:spPr>
        <p:txBody>
          <a:bodyPr/>
          <a:lstStyle/>
          <a:p>
            <a:r>
              <a:rPr lang="en-US" sz="2800" dirty="0">
                <a:ea typeface="ＭＳ Ｐゴシック" pitchFamily="34" charset="-128"/>
              </a:rPr>
              <a:t>Ratings of human &amp; computer chess champions</a:t>
            </a:r>
          </a:p>
        </p:txBody>
      </p:sp>
      <p:sp>
        <p:nvSpPr>
          <p:cNvPr id="3" name="Date Placeholder 2"/>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4</a:t>
            </a:fld>
            <a:endParaRPr lang="en-US"/>
          </a:p>
        </p:txBody>
      </p:sp>
      <p:pic>
        <p:nvPicPr>
          <p:cNvPr id="6" name="Picture 2" descr="https://pbs.twimg.com/media/C5tJ-FYU4AA9Q6t.jpg">
            <a:extLst>
              <a:ext uri="{FF2B5EF4-FFF2-40B4-BE49-F238E27FC236}">
                <a16:creationId xmlns:a16="http://schemas.microsoft.com/office/drawing/2014/main" xmlns="" id="{97C66875-D1CF-4DC4-9257-6DCBCF482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4005" y="1191049"/>
            <a:ext cx="6170195" cy="4665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A8231AE5-4B3E-4A2D-8C96-4D60FBF37400}"/>
              </a:ext>
            </a:extLst>
          </p:cNvPr>
          <p:cNvSpPr txBox="1"/>
          <p:nvPr/>
        </p:nvSpPr>
        <p:spPr bwMode="auto">
          <a:xfrm>
            <a:off x="2514600" y="5980567"/>
            <a:ext cx="8153400" cy="297889"/>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1400" i="1" dirty="0">
                <a:solidFill>
                  <a:srgbClr val="000000"/>
                </a:solidFill>
              </a:rPr>
              <a:t>https://srconstantin.wordpress.com/2017/01/28/performance-trends-in-ai/</a:t>
            </a:r>
          </a:p>
        </p:txBody>
      </p:sp>
    </p:spTree>
    <p:extLst>
      <p:ext uri="{BB962C8B-B14F-4D97-AF65-F5344CB8AC3E}">
        <p14:creationId xmlns:p14="http://schemas.microsoft.com/office/powerpoint/2010/main" val="422458084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40</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25891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it is clear that the current node is a dead end</a:t>
            </a:r>
          </a:p>
          <a:p>
            <a:pPr eaLnBrk="1" hangingPunct="1"/>
            <a:endParaRPr lang="en-US" altLang="en-US" dirty="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41</a:t>
            </a:fld>
            <a:endParaRPr lang="en-US"/>
          </a:p>
        </p:txBody>
      </p:sp>
    </p:spTree>
    <p:extLst>
      <p:ext uri="{BB962C8B-B14F-4D97-AF65-F5344CB8AC3E}">
        <p14:creationId xmlns:p14="http://schemas.microsoft.com/office/powerpoint/2010/main" val="29363371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Games and Adversarial Search II</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srcRect/>
          <a:stretch>
            <a:fillRect/>
          </a:stretch>
        </p:blipFill>
        <p:spPr bwMode="auto">
          <a:xfrm>
            <a:off x="4800600" y="2895600"/>
            <a:ext cx="3872646" cy="3376613"/>
          </a:xfrm>
          <a:prstGeom prst="rect">
            <a:avLst/>
          </a:prstGeom>
          <a:noFill/>
          <a:ln w="9525">
            <a:noFill/>
            <a:miter lim="800000"/>
            <a:headEnd/>
            <a:tailEnd/>
          </a:ln>
        </p:spPr>
      </p:pic>
    </p:spTree>
    <p:extLst>
      <p:ext uri="{BB962C8B-B14F-4D97-AF65-F5344CB8AC3E}">
        <p14:creationId xmlns:p14="http://schemas.microsoft.com/office/powerpoint/2010/main" val="208643534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Some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128633794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44</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Review: The Minimax Rule</a:t>
            </a:r>
          </a:p>
        </p:txBody>
      </p:sp>
      <p:sp>
        <p:nvSpPr>
          <p:cNvPr id="16389" name="Text Box 3"/>
          <p:cNvSpPr txBox="1">
            <a:spLocks noChangeArrowheads="1"/>
          </p:cNvSpPr>
          <p:nvPr/>
        </p:nvSpPr>
        <p:spPr bwMode="auto">
          <a:xfrm>
            <a:off x="990600" y="1371600"/>
            <a:ext cx="7734300" cy="5224507"/>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pPr lvl="1">
              <a:spcAft>
                <a:spcPts val="600"/>
              </a:spcAft>
            </a:pPr>
            <a:endParaRPr lang="en-US" sz="1050" i="1" dirty="0">
              <a:solidFill>
                <a:srgbClr val="0000FF"/>
              </a:solidFill>
              <a:effectLst>
                <a:outerShdw blurRad="38100" dist="38100" dir="2700000" algn="tl">
                  <a:srgbClr val="000000">
                    <a:alpha val="43137"/>
                  </a:srgbClr>
                </a:outerShdw>
              </a:effectLst>
              <a:latin typeface="Arial" pitchFamily="34" charset="0"/>
            </a:endParaRPr>
          </a:p>
          <a:p>
            <a:pPr marL="457200" indent="-457200">
              <a:spcBef>
                <a:spcPts val="600"/>
              </a:spcBef>
              <a:buFontTx/>
              <a:buAutoNum type="arabicPeriod"/>
            </a:pPr>
            <a:r>
              <a:rPr lang="en-US" sz="2000" b="1" dirty="0">
                <a:latin typeface="Arial" pitchFamily="34" charset="0"/>
              </a:rPr>
              <a:t>Start with the current position as a MAX node.</a:t>
            </a:r>
            <a:endParaRPr lang="en-US" sz="500" b="1" dirty="0">
              <a:latin typeface="Arial" pitchFamily="34" charset="0"/>
            </a:endParaRPr>
          </a:p>
          <a:p>
            <a:pPr marL="457200" indent="-457200">
              <a:spcBef>
                <a:spcPts val="600"/>
              </a:spcBef>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endParaRPr lang="en-US" sz="1100" b="1" dirty="0">
              <a:latin typeface="Arial" pitchFamily="34" charset="0"/>
            </a:endParaRPr>
          </a:p>
          <a:p>
            <a:pPr marL="457200" indent="-457200">
              <a:spcBef>
                <a:spcPts val="600"/>
              </a:spcBef>
              <a:buFontTx/>
              <a:buAutoNum type="arabicPeriod"/>
            </a:pPr>
            <a:r>
              <a:rPr lang="en-US" sz="2000" b="1" dirty="0">
                <a:latin typeface="Arial" pitchFamily="34" charset="0"/>
              </a:rPr>
              <a:t>Apply the evaluation function to all leaf positions.</a:t>
            </a:r>
          </a:p>
          <a:p>
            <a:pPr marL="457200" indent="-457200">
              <a:spcBef>
                <a:spcPts val="600"/>
              </a:spcBef>
              <a:buFontTx/>
              <a:buAutoNum type="arabicPeriod"/>
            </a:pPr>
            <a:r>
              <a:rPr lang="en-US" sz="2000" b="1" dirty="0">
                <a:latin typeface="Arial" pitchFamily="34" charset="0"/>
              </a:rPr>
              <a:t>Calculate back-up values bottom-up</a:t>
            </a:r>
            <a:r>
              <a:rPr lang="en-US" sz="2000" dirty="0">
                <a:latin typeface="Arial" pitchFamily="34" charset="0"/>
              </a:rPr>
              <a:t>:</a:t>
            </a: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return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endParaRPr lang="en-US" sz="2000" dirty="0">
              <a:latin typeface="Arial" pitchFamily="34" charset="0"/>
            </a:endParaRP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return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endParaRPr lang="en-US" sz="2000" b="1" dirty="0">
              <a:latin typeface="Arial" pitchFamily="34" charset="0"/>
            </a:endParaRPr>
          </a:p>
          <a:p>
            <a:pPr marL="457200" indent="-457200">
              <a:spcBef>
                <a:spcPts val="600"/>
              </a:spcBef>
              <a:buFontTx/>
              <a:buAutoNum type="arabicPeriod"/>
            </a:pPr>
            <a:r>
              <a:rPr lang="en-US" sz="2000" b="1" dirty="0">
                <a:latin typeface="Arial" pitchFamily="34" charset="0"/>
              </a:rPr>
              <a:t>Pick the move assigned to MAX at the root</a:t>
            </a:r>
          </a:p>
          <a:p>
            <a:pPr marL="457200" indent="-457200">
              <a:spcBef>
                <a:spcPts val="600"/>
              </a:spcBef>
              <a:buFontTx/>
              <a:buAutoNum type="arabicPeriod"/>
            </a:pPr>
            <a:r>
              <a:rPr lang="en-US" sz="2000" b="1" dirty="0">
                <a:latin typeface="Arial" pitchFamily="34" charset="0"/>
              </a:rPr>
              <a:t>Wait for MIN to respond and REPEAT FROM 1</a:t>
            </a:r>
          </a:p>
          <a:p>
            <a:pPr marL="457200" indent="-457200">
              <a:spcAft>
                <a:spcPts val="600"/>
              </a:spcAft>
              <a:buFontTx/>
              <a:buChar char="•"/>
            </a:pPr>
            <a:endParaRPr lang="en-US" sz="2000" i="1" dirty="0">
              <a:solidFill>
                <a:srgbClr val="0000FF"/>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151623706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45</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
        <p:nvSpPr>
          <p:cNvPr id="13" name="Oval 12"/>
          <p:cNvSpPr/>
          <p:nvPr/>
        </p:nvSpPr>
        <p:spPr bwMode="auto">
          <a:xfrm>
            <a:off x="3339860" y="19683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4" name="Oval 103"/>
          <p:cNvSpPr/>
          <p:nvPr/>
        </p:nvSpPr>
        <p:spPr bwMode="auto">
          <a:xfrm>
            <a:off x="6133484" y="12532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5" name="Oval 104"/>
          <p:cNvSpPr/>
          <p:nvPr/>
        </p:nvSpPr>
        <p:spPr bwMode="auto">
          <a:xfrm>
            <a:off x="1929937" y="3000134"/>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4" name="TextBox 13"/>
          <p:cNvSpPr txBox="1"/>
          <p:nvPr/>
        </p:nvSpPr>
        <p:spPr bwMode="auto">
          <a:xfrm>
            <a:off x="82101" y="5506316"/>
            <a:ext cx="4734425" cy="759554"/>
          </a:xfrm>
          <a:prstGeom prst="rect">
            <a:avLst/>
          </a:prstGeom>
          <a:solidFill>
            <a:schemeClr val="accent2">
              <a:lumMod val="60000"/>
              <a:lumOff val="40000"/>
            </a:schemeClr>
          </a:solidFill>
          <a:ln w="9525">
            <a:noFill/>
            <a:round/>
            <a:headEnd/>
            <a:tailEnd/>
          </a:ln>
        </p:spPr>
        <p:txBody>
          <a:bodyPr wrap="square" lIns="81647" tIns="40824" rIns="81647" bIns="40824" rtlCol="0">
            <a:spAutoFit/>
          </a:bodyPr>
          <a:lstStyle/>
          <a:p>
            <a:pPr algn="ct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2200" i="1" dirty="0">
                <a:solidFill>
                  <a:schemeClr val="bg1"/>
                </a:solidFill>
                <a:latin typeface="+mn-lt"/>
              </a:rPr>
              <a:t>New point: </a:t>
            </a:r>
            <a:br>
              <a:rPr lang="en-US" sz="2200" i="1" dirty="0">
                <a:solidFill>
                  <a:schemeClr val="bg1"/>
                </a:solidFill>
                <a:latin typeface="+mn-lt"/>
              </a:rPr>
            </a:br>
            <a:r>
              <a:rPr lang="en-US" sz="2200" i="1" dirty="0">
                <a:solidFill>
                  <a:schemeClr val="bg1"/>
                </a:solidFill>
                <a:latin typeface="+mn-lt"/>
              </a:rPr>
              <a:t> Actually calculated by DFS</a:t>
            </a:r>
            <a:r>
              <a:rPr lang="en-US" sz="2200" dirty="0">
                <a:solidFill>
                  <a:schemeClr val="bg1"/>
                </a:solidFill>
              </a:rPr>
              <a:t>!</a:t>
            </a:r>
          </a:p>
        </p:txBody>
      </p:sp>
    </p:spTree>
    <p:extLst>
      <p:ext uri="{BB962C8B-B14F-4D97-AF65-F5344CB8AC3E}">
        <p14:creationId xmlns:p14="http://schemas.microsoft.com/office/powerpoint/2010/main" val="108688930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4"/>
          <p:cNvSpPr>
            <a:spLocks noGrp="1"/>
          </p:cNvSpPr>
          <p:nvPr>
            <p:ph type="sldNum" sz="quarter" idx="12"/>
          </p:nvPr>
        </p:nvSpPr>
        <p:spPr>
          <a:noFill/>
        </p:spPr>
        <p:txBody>
          <a:bodyPr/>
          <a:lstStyle/>
          <a:p>
            <a:r>
              <a:rPr lang="en-US"/>
              <a:t>       </a:t>
            </a:r>
            <a:fld id="{454E8BFA-1B52-449B-B875-17EDE30C70B5}" type="slidenum">
              <a:rPr lang="en-US" smtClean="0"/>
              <a:pPr/>
              <a:t>46</a:t>
            </a:fld>
            <a:endParaRPr lang="en-US"/>
          </a:p>
        </p:txBody>
      </p:sp>
      <p:sp>
        <p:nvSpPr>
          <p:cNvPr id="20484" name="Rectangle 2"/>
          <p:cNvSpPr>
            <a:spLocks noGrp="1" noChangeArrowheads="1"/>
          </p:cNvSpPr>
          <p:nvPr>
            <p:ph type="title"/>
          </p:nvPr>
        </p:nvSpPr>
        <p:spPr>
          <a:xfrm>
            <a:off x="685800" y="609600"/>
            <a:ext cx="7775575" cy="363538"/>
          </a:xfrm>
        </p:spPr>
        <p:txBody>
          <a:bodyPr/>
          <a:lstStyle/>
          <a:p>
            <a:r>
              <a:rPr lang="en-US">
                <a:ea typeface="ＭＳ Ｐゴシック" pitchFamily="34" charset="-128"/>
              </a:rPr>
              <a:t>Minimax Algorithm</a:t>
            </a:r>
          </a:p>
        </p:txBody>
      </p:sp>
      <p:sp>
        <p:nvSpPr>
          <p:cNvPr id="20485" name="Text Box 3"/>
          <p:cNvSpPr txBox="1">
            <a:spLocks noChangeArrowheads="1"/>
          </p:cNvSpPr>
          <p:nvPr/>
        </p:nvSpPr>
        <p:spPr bwMode="auto">
          <a:xfrm>
            <a:off x="1066800" y="1143000"/>
            <a:ext cx="7065963" cy="1311275"/>
          </a:xfrm>
          <a:prstGeom prst="rect">
            <a:avLst/>
          </a:prstGeom>
          <a:noFill/>
          <a:ln w="12700">
            <a:noFill/>
            <a:miter lim="800000"/>
            <a:headEnd type="none" w="sm" len="sm"/>
            <a:tailEnd type="none" w="sm" len="sm"/>
          </a:ln>
        </p:spPr>
        <p:txBody>
          <a:bodyPr>
            <a:spAutoFit/>
          </a:bodyPr>
          <a:lstStyle/>
          <a:p>
            <a:pPr eaLnBrk="1" hangingPunct="1"/>
            <a:r>
              <a:rPr lang="en-US" sz="2000" b="1"/>
              <a:t>function </a:t>
            </a:r>
            <a:r>
              <a:rPr lang="en-US" sz="2000"/>
              <a:t>MINIMAX-DECISION(</a:t>
            </a:r>
            <a:r>
              <a:rPr lang="en-US" sz="2000" i="1"/>
              <a:t>state</a:t>
            </a:r>
            <a:r>
              <a:rPr lang="en-US" sz="2000"/>
              <a:t>)</a:t>
            </a:r>
            <a:r>
              <a:rPr lang="en-US" sz="2000" b="1"/>
              <a:t> returns </a:t>
            </a:r>
            <a:r>
              <a:rPr lang="en-US" sz="2000" i="1"/>
              <a:t>an action</a:t>
            </a:r>
          </a:p>
          <a:p>
            <a:pPr eaLnBrk="1" hangingPunct="1"/>
            <a:r>
              <a:rPr lang="en-US" sz="2000" b="1"/>
              <a:t>       inputs: </a:t>
            </a:r>
            <a:r>
              <a:rPr lang="en-US" sz="2000" i="1"/>
              <a:t>state</a:t>
            </a:r>
            <a:r>
              <a:rPr lang="en-US" sz="2000"/>
              <a:t>, current state in game</a:t>
            </a:r>
          </a:p>
          <a:p>
            <a:pPr eaLnBrk="1" hangingPunct="1"/>
            <a:r>
              <a:rPr lang="en-US" sz="2000" b="1"/>
              <a:t>        </a:t>
            </a:r>
            <a:r>
              <a:rPr lang="en-US" sz="2000" i="1"/>
              <a:t>v</a:t>
            </a:r>
            <a:r>
              <a:rPr lang="en-US" sz="2000">
                <a:sym typeface="Symbol" pitchFamily="18" charset="2"/>
              </a:rPr>
              <a:t></a:t>
            </a:r>
            <a:r>
              <a:rPr lang="en-US" sz="2000">
                <a:latin typeface="MS Shell Dlg" charset="0"/>
              </a:rPr>
              <a:t>MAX-VALUE(</a:t>
            </a:r>
            <a:r>
              <a:rPr lang="en-US" sz="2000" i="1">
                <a:latin typeface="MS Shell Dlg" charset="0"/>
              </a:rPr>
              <a:t>state</a:t>
            </a:r>
            <a:r>
              <a:rPr lang="en-US" sz="2000">
                <a:latin typeface="MS Shell Dlg" charset="0"/>
              </a:rPr>
              <a:t>)</a:t>
            </a:r>
          </a:p>
          <a:p>
            <a:pPr eaLnBrk="1" hangingPunct="1"/>
            <a:r>
              <a:rPr lang="en-US" sz="2000" b="1">
                <a:latin typeface="MS Shell Dlg" charset="0"/>
              </a:rPr>
              <a:t>       return </a:t>
            </a:r>
            <a:r>
              <a:rPr lang="en-US" sz="2000">
                <a:latin typeface="MS Shell Dlg" charset="0"/>
              </a:rPr>
              <a:t>an </a:t>
            </a:r>
            <a:r>
              <a:rPr lang="en-US" sz="2000" i="1">
                <a:latin typeface="MS Shell Dlg" charset="0"/>
              </a:rPr>
              <a:t>action</a:t>
            </a:r>
            <a:r>
              <a:rPr lang="en-US" sz="2000">
                <a:latin typeface="MS Shell Dlg" charset="0"/>
              </a:rPr>
              <a:t> in SUCCESSORS(</a:t>
            </a:r>
            <a:r>
              <a:rPr lang="en-US" sz="2000" i="1">
                <a:latin typeface="MS Shell Dlg" charset="0"/>
              </a:rPr>
              <a:t>state</a:t>
            </a:r>
            <a:r>
              <a:rPr lang="en-US" sz="2000">
                <a:latin typeface="MS Shell Dlg" charset="0"/>
              </a:rPr>
              <a:t>) with value </a:t>
            </a:r>
            <a:r>
              <a:rPr lang="en-US" sz="2000" i="1">
                <a:latin typeface="MS Shell Dlg" charset="0"/>
              </a:rPr>
              <a:t>v</a:t>
            </a:r>
            <a:endParaRPr lang="en-US" sz="2000" i="1"/>
          </a:p>
        </p:txBody>
      </p:sp>
      <p:sp>
        <p:nvSpPr>
          <p:cNvPr id="20486" name="Text Box 4"/>
          <p:cNvSpPr txBox="1">
            <a:spLocks noChangeArrowheads="1"/>
          </p:cNvSpPr>
          <p:nvPr/>
        </p:nvSpPr>
        <p:spPr bwMode="auto">
          <a:xfrm>
            <a:off x="1066800" y="4360863"/>
            <a:ext cx="6784975" cy="1920875"/>
          </a:xfrm>
          <a:prstGeom prst="rect">
            <a:avLst/>
          </a:prstGeom>
          <a:noFill/>
          <a:ln w="12700">
            <a:noFill/>
            <a:miter lim="800000"/>
            <a:headEnd type="none" w="sm" len="sm"/>
            <a:tailEnd type="none" w="sm" len="sm"/>
          </a:ln>
        </p:spPr>
        <p:txBody>
          <a:bodyPr>
            <a:spAutoFit/>
          </a:bodyPr>
          <a:lstStyle/>
          <a:p>
            <a:pPr eaLnBrk="1" hangingPunct="1"/>
            <a:r>
              <a:rPr lang="en-US" sz="2000" b="1">
                <a:solidFill>
                  <a:srgbClr val="990099"/>
                </a:solidFill>
              </a:rPr>
              <a:t>function </a:t>
            </a:r>
            <a:r>
              <a:rPr lang="en-US" sz="2000">
                <a:solidFill>
                  <a:srgbClr val="990099"/>
                </a:solidFill>
              </a:rPr>
              <a:t>MIN-VALUE(</a:t>
            </a:r>
            <a:r>
              <a:rPr lang="en-US" sz="2000" i="1">
                <a:solidFill>
                  <a:srgbClr val="990099"/>
                </a:solidFill>
              </a:rPr>
              <a:t>state</a:t>
            </a:r>
            <a:r>
              <a:rPr lang="en-US" sz="2000">
                <a:solidFill>
                  <a:srgbClr val="990099"/>
                </a:solidFill>
              </a:rPr>
              <a:t>)</a:t>
            </a:r>
            <a:r>
              <a:rPr lang="en-US" sz="2000" b="1">
                <a:solidFill>
                  <a:srgbClr val="990099"/>
                </a:solidFill>
              </a:rPr>
              <a:t> returns </a:t>
            </a:r>
            <a:r>
              <a:rPr lang="en-US" sz="2000" i="1">
                <a:solidFill>
                  <a:srgbClr val="990099"/>
                </a:solidFill>
              </a:rPr>
              <a:t>a utility value</a:t>
            </a:r>
          </a:p>
          <a:p>
            <a:pPr eaLnBrk="1" hangingPunct="1"/>
            <a:r>
              <a:rPr lang="en-US" sz="2000" b="1">
                <a:solidFill>
                  <a:srgbClr val="990099"/>
                </a:solidFill>
              </a:rPr>
              <a:t>        if </a:t>
            </a:r>
            <a:r>
              <a:rPr lang="en-US" sz="2000">
                <a:solidFill>
                  <a:srgbClr val="990099"/>
                </a:solidFill>
              </a:rPr>
              <a:t>TERMINAL-TEST(</a:t>
            </a:r>
            <a:r>
              <a:rPr lang="en-US" sz="2000" i="1">
                <a:solidFill>
                  <a:srgbClr val="990099"/>
                </a:solidFill>
              </a:rPr>
              <a:t>state</a:t>
            </a:r>
            <a:r>
              <a:rPr lang="en-US" sz="2000">
                <a:solidFill>
                  <a:srgbClr val="990099"/>
                </a:solidFill>
              </a:rPr>
              <a:t>) </a:t>
            </a:r>
            <a:r>
              <a:rPr lang="en-US" sz="2000" b="1">
                <a:solidFill>
                  <a:srgbClr val="990099"/>
                </a:solidFill>
              </a:rPr>
              <a:t>then return</a:t>
            </a:r>
            <a:r>
              <a:rPr lang="en-US" sz="2000">
                <a:solidFill>
                  <a:srgbClr val="990099"/>
                </a:solidFill>
              </a:rPr>
              <a:t> UTILITY(</a:t>
            </a:r>
            <a:r>
              <a:rPr lang="en-US" sz="2000" i="1">
                <a:solidFill>
                  <a:srgbClr val="990099"/>
                </a:solidFill>
              </a:rPr>
              <a:t>state</a:t>
            </a:r>
            <a:r>
              <a:rPr lang="en-US" sz="2000">
                <a:solidFill>
                  <a:srgbClr val="990099"/>
                </a:solidFill>
              </a:rPr>
              <a:t>)</a:t>
            </a:r>
            <a:endParaRPr lang="en-US" sz="2000" b="1">
              <a:solidFill>
                <a:srgbClr val="990099"/>
              </a:solidFill>
            </a:endParaRP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p>
          <a:p>
            <a:pPr eaLnBrk="1" hangingPunct="1"/>
            <a:r>
              <a:rPr lang="en-US" sz="2000" b="1">
                <a:solidFill>
                  <a:srgbClr val="990099"/>
                </a:solidFill>
                <a:latin typeface="MS Shell Dlg" charset="0"/>
              </a:rPr>
              <a:t>        for </a:t>
            </a:r>
            <a:r>
              <a:rPr lang="en-US" sz="2000" i="1">
                <a:solidFill>
                  <a:srgbClr val="990099"/>
                </a:solidFill>
                <a:latin typeface="MS Shell Dlg" charset="0"/>
              </a:rPr>
              <a:t>a,s</a:t>
            </a:r>
            <a:r>
              <a:rPr lang="en-US" sz="2000">
                <a:solidFill>
                  <a:srgbClr val="990099"/>
                </a:solidFill>
                <a:latin typeface="MS Shell Dlg" charset="0"/>
              </a:rPr>
              <a:t> in SUCCESSORS(</a:t>
            </a:r>
            <a:r>
              <a:rPr lang="en-US" sz="2000" i="1">
                <a:solidFill>
                  <a:srgbClr val="990099"/>
                </a:solidFill>
                <a:latin typeface="MS Shell Dlg" charset="0"/>
              </a:rPr>
              <a:t>state</a:t>
            </a:r>
            <a:r>
              <a:rPr lang="en-US" sz="2000">
                <a:solidFill>
                  <a:srgbClr val="990099"/>
                </a:solidFill>
                <a:latin typeface="MS Shell Dlg" charset="0"/>
              </a:rPr>
              <a:t>) </a:t>
            </a:r>
            <a:r>
              <a:rPr lang="en-US" sz="2000" b="1">
                <a:solidFill>
                  <a:srgbClr val="990099"/>
                </a:solidFill>
                <a:latin typeface="MS Shell Dlg" charset="0"/>
              </a:rPr>
              <a:t>do</a:t>
            </a: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r>
              <a:rPr lang="en-US" sz="2000">
                <a:solidFill>
                  <a:srgbClr val="990099"/>
                </a:solidFill>
                <a:latin typeface="MS Shell Dlg" charset="0"/>
              </a:rPr>
              <a:t>MIN(</a:t>
            </a:r>
            <a:r>
              <a:rPr lang="en-US" sz="2000" i="1">
                <a:solidFill>
                  <a:srgbClr val="990099"/>
                </a:solidFill>
                <a:latin typeface="MS Shell Dlg" charset="0"/>
              </a:rPr>
              <a:t>v, MAX-VALUE(s)</a:t>
            </a:r>
            <a:r>
              <a:rPr lang="en-US" sz="2000">
                <a:solidFill>
                  <a:srgbClr val="990099"/>
                </a:solidFill>
                <a:latin typeface="MS Shell Dlg" charset="0"/>
              </a:rPr>
              <a:t> )</a:t>
            </a:r>
          </a:p>
          <a:p>
            <a:pPr eaLnBrk="1" hangingPunct="1"/>
            <a:r>
              <a:rPr lang="en-US" sz="2000" b="1">
                <a:latin typeface="MS Shell Dlg" charset="0"/>
              </a:rPr>
              <a:t>        return </a:t>
            </a:r>
            <a:r>
              <a:rPr lang="en-US" sz="2000" i="1">
                <a:sym typeface="Symbol" pitchFamily="18" charset="2"/>
              </a:rPr>
              <a:t>v</a:t>
            </a:r>
          </a:p>
        </p:txBody>
      </p:sp>
      <p:sp>
        <p:nvSpPr>
          <p:cNvPr id="20487" name="Text Box 5"/>
          <p:cNvSpPr txBox="1">
            <a:spLocks noChangeArrowheads="1"/>
          </p:cNvSpPr>
          <p:nvPr/>
        </p:nvSpPr>
        <p:spPr bwMode="auto">
          <a:xfrm>
            <a:off x="1143000" y="2466975"/>
            <a:ext cx="6708775" cy="1920875"/>
          </a:xfrm>
          <a:prstGeom prst="rect">
            <a:avLst/>
          </a:prstGeom>
          <a:noFill/>
          <a:ln w="12700">
            <a:noFill/>
            <a:miter lim="800000"/>
            <a:headEnd type="none" w="sm" len="sm"/>
            <a:tailEnd type="none" w="sm" len="sm"/>
          </a:ln>
        </p:spPr>
        <p:txBody>
          <a:bodyPr>
            <a:spAutoFit/>
          </a:bodyPr>
          <a:lstStyle/>
          <a:p>
            <a:pPr eaLnBrk="1" hangingPunct="1"/>
            <a:r>
              <a:rPr lang="en-US" sz="2000" b="1" dirty="0">
                <a:solidFill>
                  <a:srgbClr val="0000CC"/>
                </a:solidFill>
              </a:rPr>
              <a:t>function </a:t>
            </a:r>
            <a:r>
              <a:rPr lang="en-US" sz="2000" dirty="0">
                <a:solidFill>
                  <a:srgbClr val="0000CC"/>
                </a:solidFill>
              </a:rPr>
              <a:t>MAX-VALUE(</a:t>
            </a:r>
            <a:r>
              <a:rPr lang="en-US" sz="2000" i="1" dirty="0">
                <a:solidFill>
                  <a:srgbClr val="0000CC"/>
                </a:solidFill>
              </a:rPr>
              <a:t>state</a:t>
            </a:r>
            <a:r>
              <a:rPr lang="en-US" sz="2000" dirty="0">
                <a:solidFill>
                  <a:srgbClr val="0000CC"/>
                </a:solidFill>
              </a:rPr>
              <a:t>)</a:t>
            </a:r>
            <a:r>
              <a:rPr lang="en-US" sz="2000" b="1" dirty="0">
                <a:solidFill>
                  <a:srgbClr val="0000CC"/>
                </a:solidFill>
              </a:rPr>
              <a:t> returns </a:t>
            </a:r>
            <a:r>
              <a:rPr lang="en-US" sz="2000" i="1" dirty="0">
                <a:solidFill>
                  <a:srgbClr val="0000CC"/>
                </a:solidFill>
              </a:rPr>
              <a:t>a utility value</a:t>
            </a:r>
          </a:p>
          <a:p>
            <a:pPr eaLnBrk="1" hangingPunct="1"/>
            <a:r>
              <a:rPr lang="en-US" sz="2000" b="1" dirty="0">
                <a:solidFill>
                  <a:srgbClr val="0000CC"/>
                </a:solidFill>
              </a:rPr>
              <a:t>        if </a:t>
            </a:r>
            <a:r>
              <a:rPr lang="en-US" sz="2000" dirty="0">
                <a:solidFill>
                  <a:srgbClr val="0000CC"/>
                </a:solidFill>
              </a:rPr>
              <a:t>TERMINAL-TEST(</a:t>
            </a:r>
            <a:r>
              <a:rPr lang="en-US" sz="2000" i="1" dirty="0">
                <a:solidFill>
                  <a:srgbClr val="0000CC"/>
                </a:solidFill>
              </a:rPr>
              <a:t>state</a:t>
            </a:r>
            <a:r>
              <a:rPr lang="en-US" sz="2000" dirty="0">
                <a:solidFill>
                  <a:srgbClr val="0000CC"/>
                </a:solidFill>
              </a:rPr>
              <a:t>) </a:t>
            </a:r>
            <a:r>
              <a:rPr lang="en-US" sz="2000" b="1" dirty="0">
                <a:solidFill>
                  <a:srgbClr val="0000CC"/>
                </a:solidFill>
              </a:rPr>
              <a:t>then return</a:t>
            </a:r>
            <a:r>
              <a:rPr lang="en-US" sz="2000" dirty="0">
                <a:solidFill>
                  <a:srgbClr val="0000CC"/>
                </a:solidFill>
              </a:rPr>
              <a:t> UTILITY(</a:t>
            </a:r>
            <a:r>
              <a:rPr lang="en-US" sz="2000" i="1" dirty="0">
                <a:solidFill>
                  <a:srgbClr val="0000CC"/>
                </a:solidFill>
              </a:rPr>
              <a:t>state</a:t>
            </a:r>
            <a:r>
              <a:rPr lang="en-US" sz="2000" dirty="0">
                <a:solidFill>
                  <a:srgbClr val="0000CC"/>
                </a:solidFill>
              </a:rPr>
              <a:t>)</a:t>
            </a:r>
            <a:endParaRPr lang="en-US" sz="2000" b="1" dirty="0">
              <a:solidFill>
                <a:srgbClr val="0000CC"/>
              </a:solidFill>
            </a:endParaRPr>
          </a:p>
          <a:p>
            <a:pPr eaLnBrk="1" hangingPunct="1"/>
            <a:r>
              <a:rPr lang="en-US" sz="2000" b="1" dirty="0">
                <a:solidFill>
                  <a:srgbClr val="0000CC"/>
                </a:solidFill>
              </a:rPr>
              <a:t>        </a:t>
            </a:r>
            <a:r>
              <a:rPr lang="en-US" sz="2000" i="1">
                <a:solidFill>
                  <a:srgbClr val="0000CC"/>
                </a:solidFill>
              </a:rPr>
              <a:t>v </a:t>
            </a:r>
            <a:r>
              <a:rPr lang="en-US" sz="2000" smtClean="0">
                <a:solidFill>
                  <a:srgbClr val="0000CC"/>
                </a:solidFill>
                <a:sym typeface="Symbol" pitchFamily="18" charset="2"/>
              </a:rPr>
              <a:t></a:t>
            </a:r>
            <a:r>
              <a:rPr lang="en-US" sz="2000" smtClean="0">
                <a:solidFill>
                  <a:srgbClr val="0000CC"/>
                </a:solidFill>
              </a:rPr>
              <a:t> -∞</a:t>
            </a:r>
            <a:endParaRPr lang="en-US" sz="2000" dirty="0">
              <a:solidFill>
                <a:srgbClr val="0000CC"/>
              </a:solidFill>
            </a:endParaRPr>
          </a:p>
          <a:p>
            <a:pPr eaLnBrk="1" hangingPunct="1"/>
            <a:r>
              <a:rPr lang="en-US" sz="2000" b="1" dirty="0">
                <a:solidFill>
                  <a:srgbClr val="0000CC"/>
                </a:solidFill>
                <a:latin typeface="MS Shell Dlg" charset="0"/>
              </a:rPr>
              <a:t>        for </a:t>
            </a:r>
            <a:r>
              <a:rPr lang="en-US" sz="2000" i="1" dirty="0" err="1">
                <a:solidFill>
                  <a:srgbClr val="0000CC"/>
                </a:solidFill>
                <a:latin typeface="MS Shell Dlg" charset="0"/>
              </a:rPr>
              <a:t>a,s</a:t>
            </a:r>
            <a:r>
              <a:rPr lang="en-US" sz="2000" dirty="0">
                <a:solidFill>
                  <a:srgbClr val="0000CC"/>
                </a:solidFill>
                <a:latin typeface="MS Shell Dlg" charset="0"/>
              </a:rPr>
              <a:t> in SUCCESSORS(</a:t>
            </a:r>
            <a:r>
              <a:rPr lang="en-US" sz="2000" i="1" dirty="0">
                <a:solidFill>
                  <a:srgbClr val="0000CC"/>
                </a:solidFill>
                <a:latin typeface="MS Shell Dlg" charset="0"/>
              </a:rPr>
              <a:t>state</a:t>
            </a:r>
            <a:r>
              <a:rPr lang="en-US" sz="2000" dirty="0">
                <a:solidFill>
                  <a:srgbClr val="0000CC"/>
                </a:solidFill>
                <a:latin typeface="MS Shell Dlg" charset="0"/>
              </a:rPr>
              <a:t>) </a:t>
            </a:r>
            <a:r>
              <a:rPr lang="en-US" sz="2000" b="1" dirty="0">
                <a:solidFill>
                  <a:srgbClr val="0000CC"/>
                </a:solidFill>
                <a:latin typeface="MS Shell Dlg" charset="0"/>
              </a:rPr>
              <a:t>do</a:t>
            </a:r>
          </a:p>
          <a:p>
            <a:pPr eaLnBrk="1" hangingPunct="1"/>
            <a:r>
              <a:rPr lang="en-US" sz="2000" b="1" dirty="0">
                <a:solidFill>
                  <a:srgbClr val="0000CC"/>
                </a:solidFill>
              </a:rPr>
              <a:t>           </a:t>
            </a:r>
            <a:r>
              <a:rPr lang="en-US" sz="2000" i="1" dirty="0">
                <a:solidFill>
                  <a:srgbClr val="0000CC"/>
                </a:solidFill>
              </a:rPr>
              <a:t>v </a:t>
            </a:r>
            <a:r>
              <a:rPr lang="en-US" sz="2000" dirty="0">
                <a:solidFill>
                  <a:srgbClr val="0000CC"/>
                </a:solidFill>
                <a:sym typeface="Symbol" pitchFamily="18" charset="2"/>
              </a:rPr>
              <a:t></a:t>
            </a:r>
            <a:r>
              <a:rPr lang="en-US" sz="2000" dirty="0">
                <a:solidFill>
                  <a:srgbClr val="0000CC"/>
                </a:solidFill>
              </a:rPr>
              <a:t> </a:t>
            </a:r>
            <a:r>
              <a:rPr lang="en-US" sz="2000" dirty="0">
                <a:solidFill>
                  <a:srgbClr val="0000CC"/>
                </a:solidFill>
                <a:latin typeface="MS Shell Dlg" charset="0"/>
              </a:rPr>
              <a:t>MAX(</a:t>
            </a:r>
            <a:r>
              <a:rPr lang="en-US" sz="2000" i="1" dirty="0">
                <a:solidFill>
                  <a:srgbClr val="0000CC"/>
                </a:solidFill>
                <a:latin typeface="MS Shell Dlg" charset="0"/>
              </a:rPr>
              <a:t>v, MIN-VALUE(s)</a:t>
            </a:r>
            <a:r>
              <a:rPr lang="en-US" sz="2000" dirty="0">
                <a:solidFill>
                  <a:srgbClr val="0000CC"/>
                </a:solidFill>
                <a:latin typeface="MS Shell Dlg" charset="0"/>
              </a:rPr>
              <a:t> )</a:t>
            </a:r>
          </a:p>
          <a:p>
            <a:pPr eaLnBrk="1" hangingPunct="1"/>
            <a:r>
              <a:rPr lang="en-US" sz="2000" b="1" dirty="0">
                <a:solidFill>
                  <a:srgbClr val="0000CC"/>
                </a:solidFill>
                <a:latin typeface="MS Shell Dlg" charset="0"/>
              </a:rPr>
              <a:t>        return </a:t>
            </a:r>
            <a:r>
              <a:rPr lang="en-US" sz="2000" i="1" dirty="0">
                <a:solidFill>
                  <a:srgbClr val="0000CC"/>
                </a:solidFill>
                <a:sym typeface="Symbol" pitchFamily="18" charset="2"/>
              </a:rPr>
              <a:t>v</a:t>
            </a:r>
          </a:p>
        </p:txBody>
      </p:sp>
      <p:sp>
        <p:nvSpPr>
          <p:cNvPr id="20488" name="Line 6"/>
          <p:cNvSpPr>
            <a:spLocks noChangeShapeType="1"/>
          </p:cNvSpPr>
          <p:nvPr/>
        </p:nvSpPr>
        <p:spPr bwMode="auto">
          <a:xfrm>
            <a:off x="1047750" y="25146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0489" name="Line 7"/>
          <p:cNvSpPr>
            <a:spLocks noChangeShapeType="1"/>
          </p:cNvSpPr>
          <p:nvPr/>
        </p:nvSpPr>
        <p:spPr bwMode="auto">
          <a:xfrm>
            <a:off x="1047750" y="43434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1195016" name="Rectangle 8"/>
          <p:cNvSpPr>
            <a:spLocks noChangeArrowheads="1"/>
          </p:cNvSpPr>
          <p:nvPr/>
        </p:nvSpPr>
        <p:spPr bwMode="auto">
          <a:xfrm>
            <a:off x="1600200" y="1752600"/>
            <a:ext cx="310515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8" name="Rectangle 10"/>
          <p:cNvSpPr>
            <a:spLocks noChangeArrowheads="1"/>
          </p:cNvSpPr>
          <p:nvPr/>
        </p:nvSpPr>
        <p:spPr bwMode="auto">
          <a:xfrm>
            <a:off x="1657350" y="3733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9" name="Rectangle 11"/>
          <p:cNvSpPr>
            <a:spLocks noChangeArrowheads="1"/>
          </p:cNvSpPr>
          <p:nvPr/>
        </p:nvSpPr>
        <p:spPr bwMode="auto">
          <a:xfrm>
            <a:off x="1657350" y="5638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26823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5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5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95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6" grpId="0" animBg="1"/>
      <p:bldP spid="1195018" grpId="0" animBg="1"/>
      <p:bldP spid="1195019"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47</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199" y="2820412"/>
            <a:ext cx="4625975" cy="3046988"/>
          </a:xfrm>
          <a:prstGeom prst="rect">
            <a:avLst/>
          </a:prstGeom>
          <a:noFill/>
          <a:ln w="9525">
            <a:noFill/>
            <a:miter lim="800000"/>
            <a:headEnd/>
            <a:tailEnd/>
          </a:ln>
        </p:spPr>
        <p:txBody>
          <a:bodyPr wrap="square">
            <a:spAutoFit/>
          </a:bodyPr>
          <a:lstStyle/>
          <a:p>
            <a:pPr marL="234950" indent="-234950">
              <a:spcBef>
                <a:spcPct val="50000"/>
              </a:spcBef>
              <a:buFontTx/>
              <a:buChar char="•"/>
            </a:pPr>
            <a:r>
              <a:rPr lang="en-US" dirty="0">
                <a:solidFill>
                  <a:srgbClr val="FF0000"/>
                </a:solidFill>
                <a:latin typeface="Arial" pitchFamily="34" charset="0"/>
              </a:rPr>
              <a:t>Assuming left-to-right tree traversal:</a:t>
            </a:r>
          </a:p>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05245661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Pruning II</a:t>
            </a:r>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choose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choose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48</a:t>
            </a:fld>
            <a:endParaRPr lang="en-US"/>
          </a:p>
        </p:txBody>
      </p:sp>
    </p:spTree>
    <p:extLst>
      <p:ext uri="{BB962C8B-B14F-4D97-AF65-F5344CB8AC3E}">
        <p14:creationId xmlns:p14="http://schemas.microsoft.com/office/powerpoint/2010/main" val="181171929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Pruning </a:t>
            </a:r>
            <a:r>
              <a:rPr lang="en-US" altLang="en-US" dirty="0" err="1"/>
              <a:t>IIIa</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49</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33639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CIS </a:t>
            </a:r>
            <a:r>
              <a:rPr lang="en-US" smtClean="0"/>
              <a:t>521 - </a:t>
            </a:r>
            <a:r>
              <a:rPr lang="en-US" dirty="0"/>
              <a:t>Intro </a:t>
            </a:r>
            <a:r>
              <a:rPr lang="en-US"/>
              <a:t>to </a:t>
            </a:r>
            <a:r>
              <a:rPr lang="en-US" smtClean="0"/>
              <a:t>AI - </a:t>
            </a:r>
            <a:r>
              <a:rPr lang="en-US" dirty="0"/>
              <a:t>Fall 2016</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5</a:t>
            </a:fld>
            <a:r>
              <a:rPr lang="en-US" altLang="en-US"/>
              <a:t> </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40632" y="93993"/>
            <a:ext cx="7734300" cy="6587544"/>
          </a:xfrm>
          <a:prstGeom prst="rect">
            <a:avLst/>
          </a:prstGeom>
        </p:spPr>
      </p:pic>
      <p:sp>
        <p:nvSpPr>
          <p:cNvPr id="7" name="TextBox 6"/>
          <p:cNvSpPr txBox="1"/>
          <p:nvPr/>
        </p:nvSpPr>
        <p:spPr>
          <a:xfrm>
            <a:off x="304800" y="5451901"/>
            <a:ext cx="1828800" cy="830997"/>
          </a:xfrm>
          <a:prstGeom prst="rect">
            <a:avLst/>
          </a:prstGeom>
          <a:noFill/>
        </p:spPr>
        <p:txBody>
          <a:bodyPr wrap="square" rtlCol="0">
            <a:spAutoFit/>
          </a:bodyPr>
          <a:lstStyle/>
          <a:p>
            <a:r>
              <a:rPr lang="en-US" dirty="0"/>
              <a:t>(</a:t>
            </a:r>
            <a:r>
              <a:rPr lang="en-US" dirty="0" smtClean="0"/>
              <a:t>from The </a:t>
            </a:r>
            <a:r>
              <a:rPr lang="en-US" dirty="0"/>
              <a:t>Guardian)</a:t>
            </a:r>
          </a:p>
        </p:txBody>
      </p:sp>
    </p:spTree>
    <p:extLst>
      <p:ext uri="{BB962C8B-B14F-4D97-AF65-F5344CB8AC3E}">
        <p14:creationId xmlns:p14="http://schemas.microsoft.com/office/powerpoint/2010/main" val="360769304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Pruning </a:t>
            </a:r>
            <a:r>
              <a:rPr lang="en-US" altLang="en-US" dirty="0" err="1"/>
              <a:t>IIIb</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a:t>
            </a:r>
            <a:r>
              <a:rPr lang="en-US" altLang="en-US" dirty="0">
                <a:sym typeface="Symbol" panose="05050102010706020507" pitchFamily="18" charset="2"/>
              </a:rPr>
              <a:t> ≥ )</a:t>
            </a:r>
            <a:r>
              <a:rPr lang="en-US" altLang="en-US" dirty="0"/>
              <a:t>, it is clear that the current node is a dead end, so it can be pruned</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50</a:t>
            </a:fld>
            <a:endParaRPr lang="en-US"/>
          </a:p>
        </p:txBody>
      </p:sp>
      <p:sp>
        <p:nvSpPr>
          <p:cNvPr id="4" name="TextBox 3">
            <a:extLst>
              <a:ext uri="{FF2B5EF4-FFF2-40B4-BE49-F238E27FC236}">
                <a16:creationId xmlns="" xmlns:a16="http://schemas.microsoft.com/office/drawing/2014/main" id="{04C87207-95F1-40C9-8B86-BF9BD3784142}"/>
              </a:ext>
            </a:extLst>
          </p:cNvPr>
          <p:cNvSpPr txBox="1"/>
          <p:nvPr/>
        </p:nvSpPr>
        <p:spPr bwMode="auto">
          <a:xfrm>
            <a:off x="3124200" y="2513858"/>
            <a:ext cx="1828800" cy="7469083"/>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altLang="en-US" sz="24000" dirty="0">
                <a:solidFill>
                  <a:srgbClr val="FF0000"/>
                </a:solidFill>
                <a:sym typeface="Wingdings 2" panose="05020102010507070707" pitchFamily="18" charset="2"/>
              </a:rPr>
              <a:t></a:t>
            </a:r>
            <a:endParaRPr lang="en-US" altLang="en-US" sz="24000" dirty="0">
              <a:solidFill>
                <a:srgbClr val="FF0000"/>
              </a:solidFill>
            </a:endParaRPr>
          </a:p>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endParaRPr lang="en-US" sz="24000" dirty="0">
              <a:solidFill>
                <a:srgbClr val="000000"/>
              </a:solidFill>
            </a:endParaRPr>
          </a:p>
        </p:txBody>
      </p:sp>
    </p:spTree>
    <p:extLst>
      <p:ext uri="{BB962C8B-B14F-4D97-AF65-F5344CB8AC3E}">
        <p14:creationId xmlns:p14="http://schemas.microsoft.com/office/powerpoint/2010/main" val="282253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t>Alpha-beta Algorithm: In detail</a:t>
            </a:r>
          </a:p>
        </p:txBody>
      </p:sp>
      <p:sp>
        <p:nvSpPr>
          <p:cNvPr id="38915" name="Rectangle 3"/>
          <p:cNvSpPr>
            <a:spLocks noGrp="1" noChangeArrowheads="1"/>
          </p:cNvSpPr>
          <p:nvPr>
            <p:ph type="body" idx="1"/>
          </p:nvPr>
        </p:nvSpPr>
        <p:spPr/>
        <p:txBody>
          <a:bodyPr/>
          <a:lstStyle/>
          <a:p>
            <a:r>
              <a:rPr lang="en-US" altLang="en-US" sz="2000" dirty="0"/>
              <a:t>Depth first search (usually bounded, with static evaluation)</a:t>
            </a:r>
          </a:p>
          <a:p>
            <a:pPr lvl="1"/>
            <a:r>
              <a:rPr lang="en-US" altLang="en-US" sz="1800" dirty="0"/>
              <a:t>only considers nodes along a single path from root at any time</a:t>
            </a:r>
          </a:p>
          <a:p>
            <a:endParaRPr lang="en-US" altLang="en-US" sz="2000" dirty="0"/>
          </a:p>
          <a:p>
            <a:pPr>
              <a:buFontTx/>
              <a:buNone/>
            </a:pPr>
            <a:r>
              <a:rPr lang="en-US" altLang="en-US" sz="2000" dirty="0"/>
              <a:t> </a:t>
            </a:r>
            <a:r>
              <a:rPr lang="en-US" altLang="en-US" sz="2000" dirty="0">
                <a:latin typeface="Symbol" pitchFamily="18" charset="2"/>
              </a:rPr>
              <a:t>a</a:t>
            </a:r>
            <a:r>
              <a:rPr lang="en-US" altLang="en-US" sz="2000" dirty="0"/>
              <a:t> =  current </a:t>
            </a:r>
            <a:r>
              <a:rPr lang="en-US" altLang="en-US" sz="2000" i="1" dirty="0">
                <a:solidFill>
                  <a:srgbClr val="C00000"/>
                </a:solidFill>
              </a:rPr>
              <a:t>lower</a:t>
            </a:r>
            <a:r>
              <a:rPr lang="en-US" altLang="en-US" sz="2000" dirty="0"/>
              <a:t> bound on MAX’s outcome 		</a:t>
            </a:r>
            <a:br>
              <a:rPr lang="en-US" altLang="en-US" sz="2000" dirty="0"/>
            </a:br>
            <a:r>
              <a:rPr lang="en-US" altLang="en-US" sz="2000" b="0" dirty="0"/>
              <a:t>(initially, </a:t>
            </a:r>
            <a:r>
              <a:rPr lang="en-US" altLang="en-US" sz="2000" b="0" dirty="0">
                <a:latin typeface="Symbol" pitchFamily="18" charset="2"/>
              </a:rPr>
              <a:t>a</a:t>
            </a:r>
            <a:r>
              <a:rPr lang="en-US" altLang="en-US" sz="2000" b="0" dirty="0"/>
              <a:t> =  −infinity)</a:t>
            </a:r>
            <a:endParaRPr lang="en-US" altLang="en-US" sz="2000" dirty="0"/>
          </a:p>
          <a:p>
            <a:pPr>
              <a:buFontTx/>
              <a:buNone/>
            </a:pPr>
            <a:r>
              <a:rPr lang="en-US" altLang="en-US" sz="2000" dirty="0"/>
              <a:t> </a:t>
            </a:r>
            <a:r>
              <a:rPr lang="en-US" altLang="en-US" sz="2000" dirty="0">
                <a:latin typeface="Symbol" pitchFamily="18" charset="2"/>
              </a:rPr>
              <a:t>b</a:t>
            </a:r>
            <a:r>
              <a:rPr lang="en-US" altLang="en-US" sz="2000" dirty="0"/>
              <a:t> = current </a:t>
            </a:r>
            <a:r>
              <a:rPr lang="en-US" altLang="en-US" sz="2000" i="1" dirty="0">
                <a:solidFill>
                  <a:srgbClr val="C00000"/>
                </a:solidFill>
              </a:rPr>
              <a:t>upper</a:t>
            </a:r>
            <a:r>
              <a:rPr lang="en-US" altLang="en-US" sz="2000" dirty="0"/>
              <a:t> bound on MIN’s outcome</a:t>
            </a:r>
          </a:p>
          <a:p>
            <a:pPr>
              <a:buFontTx/>
              <a:buNone/>
            </a:pPr>
            <a:r>
              <a:rPr lang="en-US" altLang="en-US" sz="2000" dirty="0"/>
              <a:t>		</a:t>
            </a:r>
            <a:r>
              <a:rPr lang="en-US" altLang="en-US" sz="2000" b="0" dirty="0"/>
              <a:t> (initially, </a:t>
            </a:r>
            <a:r>
              <a:rPr lang="en-US" altLang="en-US" sz="2000" b="0" dirty="0">
                <a:latin typeface="Symbol" pitchFamily="18" charset="2"/>
                <a:sym typeface="Symbol" pitchFamily="18" charset="2"/>
              </a:rPr>
              <a:t></a:t>
            </a:r>
            <a:r>
              <a:rPr lang="en-US" altLang="en-US" sz="2000" b="0" dirty="0"/>
              <a:t> =  +infinity)</a:t>
            </a:r>
          </a:p>
          <a:p>
            <a:pPr>
              <a:buFontTx/>
              <a:buNone/>
            </a:pPr>
            <a:endParaRPr lang="en-US" altLang="en-US" sz="2000" dirty="0"/>
          </a:p>
          <a:p>
            <a:r>
              <a:rPr lang="en-US" altLang="en-US" sz="2000" dirty="0"/>
              <a:t> Pass current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a:t>
            </a:r>
            <a:r>
              <a:rPr lang="en-US" altLang="en-US" sz="2000" i="1" dirty="0">
                <a:solidFill>
                  <a:srgbClr val="C00000"/>
                </a:solidFill>
              </a:rPr>
              <a:t>down</a:t>
            </a:r>
            <a:r>
              <a:rPr lang="en-US" altLang="en-US" sz="2000" dirty="0"/>
              <a:t> to child nodes during search.</a:t>
            </a:r>
          </a:p>
          <a:p>
            <a:r>
              <a:rPr lang="en-US" altLang="en-US" sz="2000" dirty="0"/>
              <a:t>Update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during search:</a:t>
            </a:r>
          </a:p>
          <a:p>
            <a:pPr lvl="1"/>
            <a:r>
              <a:rPr lang="en-US" altLang="en-US" sz="1800" dirty="0"/>
              <a:t>MAX updates </a:t>
            </a:r>
            <a:r>
              <a:rPr lang="en-US" altLang="en-US" sz="1800" dirty="0">
                <a:sym typeface="Symbol" pitchFamily="18" charset="2"/>
              </a:rPr>
              <a:t></a:t>
            </a:r>
            <a:r>
              <a:rPr lang="en-US" altLang="en-US" sz="1800" dirty="0"/>
              <a:t> at MAX nodes</a:t>
            </a:r>
          </a:p>
          <a:p>
            <a:pPr lvl="1"/>
            <a:r>
              <a:rPr lang="en-US" altLang="en-US" sz="1800" dirty="0"/>
              <a:t>MIN updates </a:t>
            </a:r>
            <a:r>
              <a:rPr lang="en-US" altLang="en-US" sz="1800" dirty="0">
                <a:sym typeface="Symbol" pitchFamily="18" charset="2"/>
              </a:rPr>
              <a:t></a:t>
            </a:r>
            <a:r>
              <a:rPr lang="en-US" altLang="en-US" sz="1800" dirty="0"/>
              <a:t> at MIN nodes</a:t>
            </a:r>
          </a:p>
          <a:p>
            <a:r>
              <a:rPr lang="en-US" altLang="en-US" sz="2000" dirty="0"/>
              <a:t> Prune remaining branches at a node whenever </a:t>
            </a:r>
            <a:r>
              <a:rPr lang="en-US" altLang="en-US" sz="2000" dirty="0">
                <a:latin typeface="Symbol" pitchFamily="18" charset="2"/>
              </a:rPr>
              <a:t>a</a:t>
            </a:r>
            <a:r>
              <a:rPr lang="en-US" altLang="en-US" sz="2000" dirty="0"/>
              <a:t> ≥ </a:t>
            </a:r>
            <a:r>
              <a:rPr lang="en-US" altLang="en-US" sz="2000" dirty="0">
                <a:latin typeface="Symbol" pitchFamily="18" charset="2"/>
              </a:rPr>
              <a:t>b</a:t>
            </a: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51</a:t>
            </a:fld>
            <a:endParaRPr lang="en-US"/>
          </a:p>
        </p:txBody>
      </p:sp>
      <p:sp>
        <p:nvSpPr>
          <p:cNvPr id="6" name="TextBox 6">
            <a:extLst>
              <a:ext uri="{FF2B5EF4-FFF2-40B4-BE49-F238E27FC236}">
                <a16:creationId xmlns="" xmlns:a16="http://schemas.microsoft.com/office/drawing/2014/main" id="{5358C545-24FC-43A0-8461-06AC10C546EF}"/>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7377367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a:lstStyle/>
          <a:p>
            <a:r>
              <a:rPr lang="en-US" altLang="en-US"/>
              <a:t>When to Prune </a:t>
            </a:r>
          </a:p>
        </p:txBody>
      </p:sp>
      <p:sp>
        <p:nvSpPr>
          <p:cNvPr id="39939" name="Rectangle 3"/>
          <p:cNvSpPr>
            <a:spLocks noGrp="1" noChangeArrowheads="1"/>
          </p:cNvSpPr>
          <p:nvPr>
            <p:ph type="body" idx="1"/>
          </p:nvPr>
        </p:nvSpPr>
        <p:spPr>
          <a:xfrm>
            <a:off x="533400" y="1295400"/>
            <a:ext cx="8382000" cy="4572000"/>
          </a:xfrm>
          <a:noFill/>
        </p:spPr>
        <p:txBody>
          <a:bodyPr/>
          <a:lstStyle/>
          <a:p>
            <a:pPr marL="0" indent="0">
              <a:lnSpc>
                <a:spcPct val="90000"/>
              </a:lnSpc>
              <a:spcBef>
                <a:spcPct val="30000"/>
              </a:spcBef>
              <a:buNone/>
            </a:pPr>
            <a:r>
              <a:rPr lang="en-US" altLang="en-US" dirty="0">
                <a:solidFill>
                  <a:srgbClr val="FF0000"/>
                </a:solidFill>
              </a:rPr>
              <a:t>Prune whenever </a:t>
            </a:r>
            <a:r>
              <a:rPr lang="en-US" altLang="en-US" dirty="0">
                <a:solidFill>
                  <a:srgbClr val="FF0000"/>
                </a:solidFill>
                <a:sym typeface="Symbol" pitchFamily="18" charset="2"/>
              </a:rPr>
              <a:t> ≥ .</a:t>
            </a:r>
          </a:p>
          <a:p>
            <a:pPr marL="0" indent="0">
              <a:lnSpc>
                <a:spcPct val="90000"/>
              </a:lnSpc>
              <a:spcBef>
                <a:spcPct val="30000"/>
              </a:spcBef>
              <a:buNone/>
            </a:pPr>
            <a:endParaRPr lang="en-US" altLang="en-US" dirty="0"/>
          </a:p>
          <a:p>
            <a:pPr lvl="1"/>
            <a:r>
              <a:rPr lang="en-US" altLang="en-US" sz="2400" dirty="0"/>
              <a:t>Prune below a Max node when its </a:t>
            </a:r>
            <a:r>
              <a:rPr lang="en-US" altLang="en-US" sz="2400" dirty="0">
                <a:solidFill>
                  <a:srgbClr val="FF0000"/>
                </a:solidFill>
                <a:sym typeface="Symbol" pitchFamily="18" charset="2"/>
              </a:rPr>
              <a:t> </a:t>
            </a:r>
            <a:r>
              <a:rPr lang="en-US" altLang="en-US" sz="2400" dirty="0"/>
              <a:t>value becomes ≥ the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Max nodes update </a:t>
            </a:r>
            <a:r>
              <a:rPr lang="en-US" altLang="en-US" sz="2000" dirty="0">
                <a:solidFill>
                  <a:srgbClr val="FF0000"/>
                </a:solidFill>
              </a:rPr>
              <a:t> </a:t>
            </a:r>
            <a:r>
              <a:rPr lang="en-US" altLang="en-US" sz="2000" dirty="0">
                <a:solidFill>
                  <a:srgbClr val="FF0000"/>
                </a:solidFill>
                <a:sym typeface="Symbol" pitchFamily="18" charset="2"/>
              </a:rPr>
              <a:t> </a:t>
            </a:r>
            <a:r>
              <a:rPr lang="en-US" altLang="en-US" sz="2000" dirty="0"/>
              <a:t>based on children’s returned values</a:t>
            </a:r>
            <a:r>
              <a:rPr lang="en-US" altLang="en-US" dirty="0"/>
              <a:t>.</a:t>
            </a:r>
            <a:endParaRPr lang="en-US" altLang="en-US" dirty="0">
              <a:sym typeface="Symbol" pitchFamily="18" charset="2"/>
            </a:endParaRPr>
          </a:p>
          <a:p>
            <a:pPr lvl="2"/>
            <a:r>
              <a:rPr lang="en-US" dirty="0">
                <a:sym typeface="Symbol" pitchFamily="18" charset="2"/>
              </a:rPr>
              <a:t> Idea: Player MIN at node above won’t pick that value anyway, since MIN can force a worse value.</a:t>
            </a:r>
          </a:p>
          <a:p>
            <a:pPr lvl="2"/>
            <a:endParaRPr lang="en-US" altLang="en-US" dirty="0"/>
          </a:p>
          <a:p>
            <a:pPr lvl="1"/>
            <a:r>
              <a:rPr lang="en-US" altLang="en-US" sz="2400" dirty="0"/>
              <a:t>Prune below a Min node when its </a:t>
            </a:r>
            <a:r>
              <a:rPr lang="en-US" altLang="en-US" sz="2400" dirty="0">
                <a:solidFill>
                  <a:srgbClr val="FF0000"/>
                </a:solidFill>
                <a:sym typeface="Symbol" pitchFamily="18" charset="2"/>
              </a:rPr>
              <a:t> </a:t>
            </a:r>
            <a:r>
              <a:rPr lang="en-US" altLang="en-US" sz="2400" dirty="0"/>
              <a:t>value becomes ≤ the</a:t>
            </a:r>
            <a:r>
              <a:rPr lang="en-US" altLang="en-US" sz="2400" dirty="0">
                <a:solidFill>
                  <a:srgbClr val="FF0000"/>
                </a:solidFill>
              </a:rPr>
              <a:t>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Min nodes update </a:t>
            </a:r>
            <a:r>
              <a:rPr lang="en-US" altLang="en-US" sz="2000" dirty="0">
                <a:solidFill>
                  <a:srgbClr val="FF0000"/>
                </a:solidFill>
                <a:sym typeface="Symbol" pitchFamily="18" charset="2"/>
              </a:rPr>
              <a:t> </a:t>
            </a:r>
            <a:r>
              <a:rPr lang="en-US" altLang="en-US" sz="2000" dirty="0"/>
              <a:t>based on children’s returned values.</a:t>
            </a:r>
            <a:endParaRPr lang="en-US" altLang="en-US" sz="2000" dirty="0">
              <a:sym typeface="Symbol" pitchFamily="18" charset="2"/>
            </a:endParaRPr>
          </a:p>
          <a:p>
            <a:pPr lvl="2"/>
            <a:r>
              <a:rPr lang="en-US" sz="2000" dirty="0">
                <a:sym typeface="Symbol" pitchFamily="18" charset="2"/>
              </a:rPr>
              <a:t> Idea: Player MAX at node above won’t pick that value anyway; she can do better.</a:t>
            </a:r>
          </a:p>
          <a:p>
            <a:pPr marL="914400" lvl="2" indent="0">
              <a:buNone/>
            </a:pP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52</a:t>
            </a:fld>
            <a:endParaRPr lang="en-US"/>
          </a:p>
        </p:txBody>
      </p:sp>
      <p:sp>
        <p:nvSpPr>
          <p:cNvPr id="6" name="TextBox 6"/>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06138751"/>
      </p:ext>
    </p:extLst>
  </p:cSld>
  <p:clrMapOvr>
    <a:masterClrMapping/>
  </p:clrMapOvr>
  <p:transition>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0963"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0964"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53</a:t>
            </a:fld>
            <a:endParaRPr lang="en-US"/>
          </a:p>
        </p:txBody>
      </p:sp>
    </p:spTree>
    <p:extLst>
      <p:ext uri="{BB962C8B-B14F-4D97-AF65-F5344CB8AC3E}">
        <p14:creationId xmlns:p14="http://schemas.microsoft.com/office/powerpoint/2010/main" val="90626146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1987"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1988" name="Text Box 4"/>
          <p:cNvSpPr txBox="1">
            <a:spLocks noChangeArrowheads="1"/>
          </p:cNvSpPr>
          <p:nvPr/>
        </p:nvSpPr>
        <p:spPr bwMode="auto">
          <a:xfrm>
            <a:off x="1143000" y="2895600"/>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a:latin typeface="Times New Roman" pitchFamily="18" charset="0"/>
              </a:rPr>
              <a:t>v </a:t>
            </a:r>
            <a:r>
              <a:rPr lang="en-US" altLang="en-US" sz="2000" b="0" smtClean="0">
                <a:latin typeface="Times New Roman" pitchFamily="18" charset="0"/>
                <a:sym typeface="Symbol" pitchFamily="18" charset="2"/>
              </a:rPr>
              <a:t></a:t>
            </a:r>
            <a:r>
              <a:rPr lang="en-US" altLang="en-US" sz="2000" b="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dirty="0">
                <a:latin typeface="MS Shell Dlg" charset="0"/>
              </a:rPr>
              <a:t>if</a:t>
            </a:r>
            <a:r>
              <a:rPr lang="en-US" altLang="en-US" sz="2000" b="0" dirty="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41989" name="Line 5"/>
          <p:cNvSpPr>
            <a:spLocks noChangeShapeType="1"/>
          </p:cNvSpPr>
          <p:nvPr/>
        </p:nvSpPr>
        <p:spPr bwMode="auto">
          <a:xfrm>
            <a:off x="608013" y="2927350"/>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41990"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1" name="Rectangle 7"/>
          <p:cNvSpPr>
            <a:spLocks noChangeArrowheads="1"/>
          </p:cNvSpPr>
          <p:nvPr/>
        </p:nvSpPr>
        <p:spPr bwMode="auto">
          <a:xfrm>
            <a:off x="1217613" y="4146550"/>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2" name="Rectangle 8"/>
          <p:cNvSpPr>
            <a:spLocks noChangeArrowheads="1"/>
          </p:cNvSpPr>
          <p:nvPr/>
        </p:nvSpPr>
        <p:spPr bwMode="auto">
          <a:xfrm>
            <a:off x="2132013" y="2927350"/>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54</a:t>
            </a:fld>
            <a:endParaRPr lang="en-US"/>
          </a:p>
        </p:txBody>
      </p:sp>
    </p:spTree>
    <p:extLst>
      <p:ext uri="{BB962C8B-B14F-4D97-AF65-F5344CB8AC3E}">
        <p14:creationId xmlns:p14="http://schemas.microsoft.com/office/powerpoint/2010/main" val="39972779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4"/>
          <p:cNvSpPr>
            <a:spLocks noGrp="1"/>
          </p:cNvSpPr>
          <p:nvPr>
            <p:ph type="sldNum" sz="quarter" idx="12"/>
          </p:nvPr>
        </p:nvSpPr>
        <p:spPr>
          <a:noFill/>
        </p:spPr>
        <p:txBody>
          <a:bodyPr/>
          <a:lstStyle/>
          <a:p>
            <a:r>
              <a:rPr lang="en-US"/>
              <a:t>       </a:t>
            </a:r>
            <a:fld id="{977D1EF2-1F36-4E49-AD9F-B7903B4976D5}" type="slidenum">
              <a:rPr lang="en-US" smtClean="0"/>
              <a:pPr/>
              <a:t>55</a:t>
            </a:fld>
            <a:endParaRPr lang="en-US"/>
          </a:p>
        </p:txBody>
      </p:sp>
      <p:sp>
        <p:nvSpPr>
          <p:cNvPr id="26628" name="Rectangle 2"/>
          <p:cNvSpPr>
            <a:spLocks noGrp="1" noChangeArrowheads="1"/>
          </p:cNvSpPr>
          <p:nvPr>
            <p:ph type="title"/>
          </p:nvPr>
        </p:nvSpPr>
        <p:spPr>
          <a:xfrm>
            <a:off x="457200" y="533400"/>
            <a:ext cx="8229600" cy="609600"/>
          </a:xfrm>
        </p:spPr>
        <p:txBody>
          <a:bodyPr/>
          <a:lstStyle/>
          <a:p>
            <a:r>
              <a:rPr lang="en-US">
                <a:ea typeface="ＭＳ Ｐゴシック" pitchFamily="34" charset="-128"/>
              </a:rPr>
              <a:t>Alpha-Beta Algorithm II</a:t>
            </a:r>
          </a:p>
        </p:txBody>
      </p:sp>
      <p:sp>
        <p:nvSpPr>
          <p:cNvPr id="26629" name="Text Box 3"/>
          <p:cNvSpPr txBox="1">
            <a:spLocks noChangeArrowheads="1"/>
          </p:cNvSpPr>
          <p:nvPr/>
        </p:nvSpPr>
        <p:spPr bwMode="auto">
          <a:xfrm>
            <a:off x="1600200" y="2514600"/>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a:t>function </a:t>
            </a:r>
            <a:r>
              <a:rPr lang="en-US" sz="2000"/>
              <a:t>MIN-VALUE(</a:t>
            </a:r>
            <a:r>
              <a:rPr lang="en-US" sz="2000" i="1"/>
              <a:t>state, </a:t>
            </a:r>
            <a:r>
              <a:rPr lang="en-US" sz="2000" i="1">
                <a:sym typeface="Symbol" pitchFamily="18" charset="2"/>
              </a:rPr>
              <a:t></a:t>
            </a:r>
            <a:r>
              <a:rPr lang="en-US" sz="2000" i="1"/>
              <a:t> , </a:t>
            </a:r>
            <a:r>
              <a:rPr lang="en-US" sz="2000" i="1">
                <a:sym typeface="Symbol" pitchFamily="18" charset="2"/>
              </a:rPr>
              <a:t></a:t>
            </a:r>
            <a:r>
              <a:rPr lang="en-US" sz="2000"/>
              <a:t>)</a:t>
            </a:r>
            <a:r>
              <a:rPr lang="en-US" sz="2000" b="1"/>
              <a:t> returns </a:t>
            </a:r>
            <a:r>
              <a:rPr lang="en-US" sz="2000" i="1"/>
              <a:t>a utility value</a:t>
            </a:r>
          </a:p>
          <a:p>
            <a:pPr eaLnBrk="1" hangingPunct="1"/>
            <a:r>
              <a:rPr lang="en-US" sz="2000" b="1"/>
              <a:t>   if </a:t>
            </a:r>
            <a:r>
              <a:rPr lang="en-US" sz="2000"/>
              <a:t>TERMINAL-TEST(</a:t>
            </a:r>
            <a:r>
              <a:rPr lang="en-US" sz="2000" i="1"/>
              <a:t>state</a:t>
            </a:r>
            <a:r>
              <a:rPr lang="en-US" sz="2000"/>
              <a:t>) </a:t>
            </a:r>
            <a:r>
              <a:rPr lang="en-US" sz="2000" b="1"/>
              <a:t>then return</a:t>
            </a:r>
            <a:r>
              <a:rPr lang="en-US" sz="2000"/>
              <a:t> UTILITY(</a:t>
            </a:r>
            <a:r>
              <a:rPr lang="en-US" sz="2000" i="1"/>
              <a:t>state</a:t>
            </a:r>
            <a:r>
              <a:rPr lang="en-US" sz="2000"/>
              <a:t>)</a:t>
            </a:r>
            <a:endParaRPr lang="en-US" sz="2000" b="1"/>
          </a:p>
          <a:p>
            <a:pPr eaLnBrk="1" hangingPunct="1"/>
            <a:r>
              <a:rPr lang="en-US" sz="2000" b="1"/>
              <a:t>   </a:t>
            </a:r>
            <a:r>
              <a:rPr lang="en-US" sz="2000" i="1"/>
              <a:t>v </a:t>
            </a:r>
            <a:r>
              <a:rPr lang="en-US" sz="2000">
                <a:sym typeface="Symbol" pitchFamily="18" charset="2"/>
              </a:rPr>
              <a:t></a:t>
            </a:r>
            <a:r>
              <a:rPr lang="en-US" sz="2000"/>
              <a:t> + ∞</a:t>
            </a:r>
          </a:p>
          <a:p>
            <a:pPr eaLnBrk="1" hangingPunct="1"/>
            <a:r>
              <a:rPr lang="en-US" sz="2000" b="1">
                <a:latin typeface="MS Shell Dlg" charset="0"/>
              </a:rPr>
              <a:t>   for </a:t>
            </a:r>
            <a:r>
              <a:rPr lang="en-US" sz="2000" i="1">
                <a:latin typeface="MS Shell Dlg" charset="0"/>
              </a:rPr>
              <a:t>a,s</a:t>
            </a:r>
            <a:r>
              <a:rPr lang="en-US" sz="2000">
                <a:latin typeface="MS Shell Dlg" charset="0"/>
              </a:rPr>
              <a:t> in SUCCESSORS(</a:t>
            </a:r>
            <a:r>
              <a:rPr lang="en-US" sz="2000" i="1">
                <a:latin typeface="MS Shell Dlg" charset="0"/>
              </a:rPr>
              <a:t>state</a:t>
            </a:r>
            <a:r>
              <a:rPr lang="en-US" sz="2000">
                <a:latin typeface="MS Shell Dlg" charset="0"/>
              </a:rPr>
              <a:t>) </a:t>
            </a:r>
            <a:r>
              <a:rPr lang="en-US" sz="2000" b="1">
                <a:latin typeface="MS Shell Dlg" charset="0"/>
              </a:rPr>
              <a:t>do</a:t>
            </a:r>
          </a:p>
          <a:p>
            <a:pPr eaLnBrk="1" hangingPunct="1"/>
            <a:r>
              <a:rPr lang="en-US" sz="2000" b="1"/>
              <a:t>      </a:t>
            </a:r>
            <a:r>
              <a:rPr lang="en-US" sz="2000" i="1"/>
              <a:t>v </a:t>
            </a:r>
            <a:r>
              <a:rPr lang="en-US" sz="2000">
                <a:sym typeface="Symbol" pitchFamily="18" charset="2"/>
              </a:rPr>
              <a:t></a:t>
            </a:r>
            <a:r>
              <a:rPr lang="en-US" sz="2000"/>
              <a:t> </a:t>
            </a:r>
            <a:r>
              <a:rPr lang="en-US" sz="2000">
                <a:latin typeface="MS Shell Dlg" charset="0"/>
              </a:rPr>
              <a:t>MIN(</a:t>
            </a:r>
            <a:r>
              <a:rPr lang="en-US" sz="2000" i="1">
                <a:latin typeface="MS Shell Dlg" charset="0"/>
              </a:rPr>
              <a:t>v,</a:t>
            </a:r>
            <a:r>
              <a:rPr lang="en-US" sz="2000">
                <a:latin typeface="MS Shell Dlg" charset="0"/>
              </a:rPr>
              <a:t>MAX-VALUE(</a:t>
            </a:r>
            <a:r>
              <a:rPr lang="en-US" sz="2000" i="1">
                <a:latin typeface="MS Shell Dlg" charset="0"/>
              </a:rPr>
              <a:t>s</a:t>
            </a:r>
            <a:r>
              <a:rPr lang="en-US" sz="2000">
                <a:latin typeface="MS Shell Dlg" charset="0"/>
              </a:rPr>
              <a:t>, </a:t>
            </a:r>
            <a:r>
              <a:rPr lang="en-US" sz="2000" i="1">
                <a:sym typeface="Symbol" pitchFamily="18" charset="2"/>
              </a:rPr>
              <a:t></a:t>
            </a:r>
            <a:r>
              <a:rPr lang="en-US" sz="2000" i="1"/>
              <a:t> , </a:t>
            </a:r>
            <a:r>
              <a:rPr lang="en-US" sz="2000" i="1">
                <a:sym typeface="Symbol" pitchFamily="18" charset="2"/>
              </a:rPr>
              <a:t></a:t>
            </a:r>
            <a:r>
              <a:rPr lang="en-US" sz="2000">
                <a:latin typeface="MS Shell Dlg" charset="0"/>
              </a:rPr>
              <a:t>))</a:t>
            </a:r>
          </a:p>
          <a:p>
            <a:pPr eaLnBrk="1" hangingPunct="1"/>
            <a:r>
              <a:rPr lang="en-US" sz="2000" b="1">
                <a:latin typeface="MS Shell Dlg" charset="0"/>
              </a:rPr>
              <a:t>     if</a:t>
            </a:r>
            <a:r>
              <a:rPr lang="en-US" sz="2000">
                <a:latin typeface="MS Shell Dlg" charset="0"/>
              </a:rPr>
              <a:t> </a:t>
            </a:r>
            <a:r>
              <a:rPr lang="en-US" sz="2000" i="1"/>
              <a:t>v</a:t>
            </a:r>
            <a:r>
              <a:rPr lang="en-US" sz="2000">
                <a:latin typeface="MS Shell Dlg" charset="0"/>
              </a:rPr>
              <a:t> ≤ </a:t>
            </a:r>
            <a:r>
              <a:rPr lang="en-US" sz="2000" i="1">
                <a:sym typeface="Symbol" pitchFamily="18" charset="2"/>
              </a:rPr>
              <a:t></a:t>
            </a:r>
            <a:r>
              <a:rPr lang="en-US" sz="2000">
                <a:latin typeface="MS Shell Dlg" charset="0"/>
              </a:rPr>
              <a:t> </a:t>
            </a:r>
            <a:r>
              <a:rPr lang="en-US" sz="2000" b="1">
                <a:latin typeface="MS Shell Dlg" charset="0"/>
              </a:rPr>
              <a:t>then return</a:t>
            </a:r>
            <a:r>
              <a:rPr lang="en-US" sz="2000">
                <a:latin typeface="MS Shell Dlg" charset="0"/>
              </a:rPr>
              <a:t> </a:t>
            </a:r>
            <a:r>
              <a:rPr lang="en-US" sz="2000" i="1"/>
              <a:t>v</a:t>
            </a:r>
          </a:p>
          <a:p>
            <a:pPr eaLnBrk="1" hangingPunct="1"/>
            <a:r>
              <a:rPr lang="en-US" sz="2000" i="1"/>
              <a:t>      </a:t>
            </a:r>
            <a:r>
              <a:rPr lang="en-US" sz="2000" i="1">
                <a:sym typeface="Symbol" pitchFamily="18" charset="2"/>
              </a:rPr>
              <a:t> </a:t>
            </a:r>
            <a:r>
              <a:rPr lang="en-US" sz="2000">
                <a:sym typeface="Symbol" pitchFamily="18" charset="2"/>
              </a:rPr>
              <a:t></a:t>
            </a:r>
            <a:r>
              <a:rPr lang="en-US" sz="2000" i="1">
                <a:sym typeface="Symbol" pitchFamily="18" charset="2"/>
              </a:rPr>
              <a:t> </a:t>
            </a:r>
            <a:r>
              <a:rPr lang="en-US" sz="2000">
                <a:sym typeface="Symbol" pitchFamily="18" charset="2"/>
              </a:rPr>
              <a:t>MIN(</a:t>
            </a:r>
            <a:r>
              <a:rPr lang="en-US" sz="2000" i="1">
                <a:sym typeface="Symbol" pitchFamily="18" charset="2"/>
              </a:rPr>
              <a:t></a:t>
            </a:r>
            <a:r>
              <a:rPr lang="en-US" sz="2000">
                <a:sym typeface="Symbol" pitchFamily="18" charset="2"/>
              </a:rPr>
              <a:t> ,</a:t>
            </a:r>
            <a:r>
              <a:rPr lang="en-US" sz="2000" i="1">
                <a:sym typeface="Symbol" pitchFamily="18" charset="2"/>
              </a:rPr>
              <a:t>v</a:t>
            </a:r>
            <a:r>
              <a:rPr lang="en-US" sz="2000">
                <a:sym typeface="Symbol" pitchFamily="18" charset="2"/>
              </a:rPr>
              <a:t>)</a:t>
            </a:r>
            <a:endParaRPr lang="en-US" sz="2000">
              <a:latin typeface="MS Shell Dlg" charset="0"/>
            </a:endParaRPr>
          </a:p>
          <a:p>
            <a:pPr eaLnBrk="1" hangingPunct="1"/>
            <a:r>
              <a:rPr lang="en-US" sz="2000" b="1">
                <a:latin typeface="MS Shell Dlg" charset="0"/>
              </a:rPr>
              <a:t>   return </a:t>
            </a:r>
            <a:r>
              <a:rPr lang="en-US" sz="2000" i="1">
                <a:sym typeface="Symbol" pitchFamily="18" charset="2"/>
              </a:rPr>
              <a:t>v</a:t>
            </a:r>
          </a:p>
        </p:txBody>
      </p:sp>
      <p:sp>
        <p:nvSpPr>
          <p:cNvPr id="26630" name="Line 4"/>
          <p:cNvSpPr>
            <a:spLocks noChangeShapeType="1"/>
          </p:cNvSpPr>
          <p:nvPr/>
        </p:nvSpPr>
        <p:spPr bwMode="auto">
          <a:xfrm>
            <a:off x="1065213" y="2481263"/>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6631" name="Rectangle 5"/>
          <p:cNvSpPr>
            <a:spLocks noChangeArrowheads="1"/>
          </p:cNvSpPr>
          <p:nvPr/>
        </p:nvSpPr>
        <p:spPr bwMode="auto">
          <a:xfrm>
            <a:off x="1674813" y="3776663"/>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26632" name="Rectangle 6"/>
          <p:cNvSpPr>
            <a:spLocks noChangeArrowheads="1"/>
          </p:cNvSpPr>
          <p:nvPr/>
        </p:nvSpPr>
        <p:spPr bwMode="auto">
          <a:xfrm>
            <a:off x="2589213" y="2481263"/>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669019371"/>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An Alpha-Beta Example</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Rectangle 4"/>
          <p:cNvSpPr>
            <a:spLocks noChangeArrowheads="1"/>
          </p:cNvSpPr>
          <p:nvPr/>
        </p:nvSpPr>
        <p:spPr bwMode="auto">
          <a:xfrm>
            <a:off x="3429000" y="56388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3" name="Rectangle 7"/>
          <p:cNvSpPr>
            <a:spLocks noChangeArrowheads="1"/>
          </p:cNvSpPr>
          <p:nvPr/>
        </p:nvSpPr>
        <p:spPr bwMode="auto">
          <a:xfrm>
            <a:off x="4953000" y="38100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4" name="Rectangle 8"/>
          <p:cNvSpPr>
            <a:spLocks noChangeArrowheads="1"/>
          </p:cNvSpPr>
          <p:nvPr/>
        </p:nvSpPr>
        <p:spPr bwMode="auto">
          <a:xfrm>
            <a:off x="7315200" y="2462463"/>
            <a:ext cx="533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5" name="Text Box 10"/>
          <p:cNvSpPr txBox="1">
            <a:spLocks noChangeArrowheads="1"/>
          </p:cNvSpPr>
          <p:nvPr/>
        </p:nvSpPr>
        <p:spPr bwMode="auto">
          <a:xfrm>
            <a:off x="5486400" y="1905000"/>
            <a:ext cx="1849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i</a:t>
            </a:r>
            <a:r>
              <a:rPr lang="en-US" altLang="en-US" sz="1800" b="0" i="1">
                <a:solidFill>
                  <a:srgbClr val="FF0000"/>
                </a:solidFill>
                <a:latin typeface="Calibri" pitchFamily="34" charset="0"/>
              </a:rPr>
              <a:t>nitial values</a:t>
            </a:r>
          </a:p>
        </p:txBody>
      </p:sp>
      <p:sp>
        <p:nvSpPr>
          <p:cNvPr id="43016" name="Text Box 11"/>
          <p:cNvSpPr txBox="1">
            <a:spLocks noChangeArrowheads="1"/>
          </p:cNvSpPr>
          <p:nvPr/>
        </p:nvSpPr>
        <p:spPr bwMode="auto">
          <a:xfrm>
            <a:off x="533400" y="1616075"/>
            <a:ext cx="334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600">
                <a:latin typeface="Verdana" pitchFamily="34" charset="0"/>
              </a:rPr>
              <a:t>Do DF-search until first leaf</a:t>
            </a:r>
          </a:p>
        </p:txBody>
      </p:sp>
      <p:sp>
        <p:nvSpPr>
          <p:cNvPr id="43017" name="TextBox 11"/>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43018" name="TextBox 12"/>
          <p:cNvSpPr txBox="1">
            <a:spLocks noChangeArrowheads="1"/>
          </p:cNvSpPr>
          <p:nvPr/>
        </p:nvSpPr>
        <p:spPr bwMode="auto">
          <a:xfrm>
            <a:off x="3429000" y="3657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3019" name="Text Box 10"/>
          <p:cNvSpPr txBox="1">
            <a:spLocks noChangeArrowheads="1"/>
          </p:cNvSpPr>
          <p:nvPr/>
        </p:nvSpPr>
        <p:spPr bwMode="auto">
          <a:xfrm>
            <a:off x="3200400" y="3200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cxnSp>
        <p:nvCxnSpPr>
          <p:cNvPr id="43020" name="Straight Arrow Connector 15"/>
          <p:cNvCxnSpPr>
            <a:cxnSpLocks noChangeShapeType="1"/>
          </p:cNvCxnSpPr>
          <p:nvPr/>
        </p:nvCxnSpPr>
        <p:spPr bwMode="auto">
          <a:xfrm rot="10800000" flipV="1">
            <a:off x="4648200" y="2895600"/>
            <a:ext cx="20574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56</a:t>
            </a:fld>
            <a:endParaRPr lang="en-US"/>
          </a:p>
        </p:txBody>
      </p:sp>
      <p:sp>
        <p:nvSpPr>
          <p:cNvPr id="15" name="TextBox 6">
            <a:extLst>
              <a:ext uri="{FF2B5EF4-FFF2-40B4-BE49-F238E27FC236}">
                <a16:creationId xmlns="" xmlns:a16="http://schemas.microsoft.com/office/drawing/2014/main" id="{CE8DA822-6308-4084-AA82-4F2E3C56472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25470959"/>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z="2800" dirty="0"/>
              <a:t>Alpha-Beta Example (continued)</a:t>
            </a:r>
            <a:endParaRPr lang="en-US" altLang="en-US" sz="4400"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9604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4036" name="Rectangle 4"/>
          <p:cNvSpPr>
            <a:spLocks noChangeArrowheads="1"/>
          </p:cNvSpPr>
          <p:nvPr/>
        </p:nvSpPr>
        <p:spPr bwMode="auto">
          <a:xfrm>
            <a:off x="4495800" y="5614736"/>
            <a:ext cx="1295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4037" name="Group 7"/>
          <p:cNvGrpSpPr>
            <a:grpSpLocks/>
          </p:cNvGrpSpPr>
          <p:nvPr/>
        </p:nvGrpSpPr>
        <p:grpSpPr bwMode="auto">
          <a:xfrm>
            <a:off x="4921250" y="3760787"/>
            <a:ext cx="444500" cy="319087"/>
            <a:chOff x="3128" y="2583"/>
            <a:chExt cx="280" cy="201"/>
          </a:xfrm>
        </p:grpSpPr>
        <p:pic>
          <p:nvPicPr>
            <p:cNvPr id="4404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40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38"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4039" name="Text Box 10"/>
          <p:cNvSpPr txBox="1">
            <a:spLocks noChangeArrowheads="1"/>
          </p:cNvSpPr>
          <p:nvPr/>
        </p:nvSpPr>
        <p:spPr bwMode="auto">
          <a:xfrm>
            <a:off x="1219200" y="4267200"/>
            <a:ext cx="294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endParaRPr lang="en-US" altLang="en-US" sz="1800" b="0" i="1">
              <a:solidFill>
                <a:srgbClr val="FF0000"/>
              </a:solidFill>
              <a:latin typeface="Calibri" pitchFamily="34" charset="0"/>
            </a:endParaRPr>
          </a:p>
        </p:txBody>
      </p:sp>
      <p:sp>
        <p:nvSpPr>
          <p:cNvPr id="44041" name="TextBox 13"/>
          <p:cNvSpPr txBox="1">
            <a:spLocks noChangeArrowheads="1"/>
          </p:cNvSpPr>
          <p:nvPr/>
        </p:nvSpPr>
        <p:spPr bwMode="auto">
          <a:xfrm>
            <a:off x="3505200" y="35052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=3</a:t>
            </a:r>
            <a:endParaRPr lang="en-US" altLang="en-US" b="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57</a:t>
            </a:fld>
            <a:endParaRPr lang="en-US"/>
          </a:p>
        </p:txBody>
      </p:sp>
      <p:sp>
        <p:nvSpPr>
          <p:cNvPr id="16" name="TextBox 11">
            <a:extLst>
              <a:ext uri="{FF2B5EF4-FFF2-40B4-BE49-F238E27FC236}">
                <a16:creationId xmlns="" xmlns:a16="http://schemas.microsoft.com/office/drawing/2014/main" id="{2076F3A4-1DED-42A2-8E57-8D050DBB8F39}"/>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7" name="TextBox 6">
            <a:extLst>
              <a:ext uri="{FF2B5EF4-FFF2-40B4-BE49-F238E27FC236}">
                <a16:creationId xmlns="" xmlns:a16="http://schemas.microsoft.com/office/drawing/2014/main" id="{ED504D5A-B928-41D0-945D-DA91EE59CE2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6732357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2800" dirty="0"/>
              <a:t>Alpha-Beta</a:t>
            </a:r>
            <a:r>
              <a:rPr lang="en-US" altLang="en-US" sz="1800" dirty="0"/>
              <a:t> </a:t>
            </a:r>
            <a:r>
              <a:rPr lang="en-US" altLang="en-US" sz="2800" dirty="0"/>
              <a:t>Example (continued)</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0513"/>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0" name="Rectangle 6"/>
          <p:cNvSpPr>
            <a:spLocks noChangeArrowheads="1"/>
          </p:cNvSpPr>
          <p:nvPr/>
        </p:nvSpPr>
        <p:spPr bwMode="auto">
          <a:xfrm>
            <a:off x="5410200" y="5562600"/>
            <a:ext cx="457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5061" name="Group 7"/>
          <p:cNvGrpSpPr>
            <a:grpSpLocks/>
          </p:cNvGrpSpPr>
          <p:nvPr/>
        </p:nvGrpSpPr>
        <p:grpSpPr bwMode="auto">
          <a:xfrm>
            <a:off x="4925595" y="3783681"/>
            <a:ext cx="444500" cy="319087"/>
            <a:chOff x="3128" y="2583"/>
            <a:chExt cx="280" cy="201"/>
          </a:xfrm>
        </p:grpSpPr>
        <p:pic>
          <p:nvPicPr>
            <p:cNvPr id="4506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50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5062"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5063" name="TextBox 10"/>
          <p:cNvSpPr txBox="1">
            <a:spLocks noChangeArrowheads="1"/>
          </p:cNvSpPr>
          <p:nvPr/>
        </p:nvSpPr>
        <p:spPr bwMode="auto">
          <a:xfrm>
            <a:off x="3429000" y="354931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=3</a:t>
            </a:r>
            <a:endParaRPr lang="en-US" altLang="en-US" b="0" dirty="0">
              <a:latin typeface="Times New Roman" pitchFamily="18" charset="0"/>
            </a:endParaRPr>
          </a:p>
        </p:txBody>
      </p:sp>
      <p:sp>
        <p:nvSpPr>
          <p:cNvPr id="45064" name="Text Box 10"/>
          <p:cNvSpPr txBox="1">
            <a:spLocks noChangeArrowheads="1"/>
          </p:cNvSpPr>
          <p:nvPr/>
        </p:nvSpPr>
        <p:spPr bwMode="auto">
          <a:xfrm>
            <a:off x="685800" y="4495800"/>
            <a:ext cx="3003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58</a:t>
            </a:fld>
            <a:endParaRPr lang="en-US"/>
          </a:p>
        </p:txBody>
      </p:sp>
      <p:sp>
        <p:nvSpPr>
          <p:cNvPr id="15" name="TextBox 11">
            <a:extLst>
              <a:ext uri="{FF2B5EF4-FFF2-40B4-BE49-F238E27FC236}">
                <a16:creationId xmlns="" xmlns:a16="http://schemas.microsoft.com/office/drawing/2014/main" id="{6432A67A-DEA9-4EC5-A75A-CF8628AD5A6B}"/>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6" name="TextBox 6">
            <a:extLst>
              <a:ext uri="{FF2B5EF4-FFF2-40B4-BE49-F238E27FC236}">
                <a16:creationId xmlns="" xmlns:a16="http://schemas.microsoft.com/office/drawing/2014/main" id="{DFC9855D-71B2-41AE-827E-DB058CFFB34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91351973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z="2800" dirty="0"/>
              <a:t>Alpha-Beta Example (continued)</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12937"/>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6084" name="Text Box 10"/>
          <p:cNvSpPr txBox="1">
            <a:spLocks noChangeArrowheads="1"/>
          </p:cNvSpPr>
          <p:nvPr/>
        </p:nvSpPr>
        <p:spPr bwMode="auto">
          <a:xfrm>
            <a:off x="4191000" y="2065337"/>
            <a:ext cx="306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p:txBody>
      </p:sp>
      <p:sp>
        <p:nvSpPr>
          <p:cNvPr id="46085" name="TextBox 7"/>
          <p:cNvSpPr txBox="1">
            <a:spLocks noChangeArrowheads="1"/>
          </p:cNvSpPr>
          <p:nvPr/>
        </p:nvSpPr>
        <p:spPr bwMode="auto">
          <a:xfrm>
            <a:off x="5867400" y="229393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6086" name="Text Box 10"/>
          <p:cNvSpPr txBox="1">
            <a:spLocks noChangeArrowheads="1"/>
          </p:cNvSpPr>
          <p:nvPr/>
        </p:nvSpPr>
        <p:spPr bwMode="auto">
          <a:xfrm>
            <a:off x="5791200" y="3665537"/>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3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46087" name="Straight Arrow Connector 10"/>
          <p:cNvCxnSpPr>
            <a:cxnSpLocks noChangeShapeType="1"/>
          </p:cNvCxnSpPr>
          <p:nvPr/>
        </p:nvCxnSpPr>
        <p:spPr bwMode="auto">
          <a:xfrm flipV="1">
            <a:off x="5257800" y="3055937"/>
            <a:ext cx="19050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6088" name="Rectangle 9"/>
          <p:cNvSpPr>
            <a:spLocks noChangeArrowheads="1"/>
          </p:cNvSpPr>
          <p:nvPr/>
        </p:nvSpPr>
        <p:spPr bwMode="auto">
          <a:xfrm>
            <a:off x="7315200" y="2446337"/>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59</a:t>
            </a:fld>
            <a:endParaRPr lang="en-US"/>
          </a:p>
        </p:txBody>
      </p:sp>
      <p:sp>
        <p:nvSpPr>
          <p:cNvPr id="11" name="TextBox 6">
            <a:extLst>
              <a:ext uri="{FF2B5EF4-FFF2-40B4-BE49-F238E27FC236}">
                <a16:creationId xmlns="" xmlns:a16="http://schemas.microsoft.com/office/drawing/2014/main" id="{54DD8DAF-1CD7-42AB-9B66-0CEFA0F4EF49}"/>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1256844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r>
              <a:rPr lang="en-US"/>
              <a:t>CIS </a:t>
            </a:r>
            <a:r>
              <a:rPr lang="en-US" smtClean="0"/>
              <a:t>421/521 - </a:t>
            </a:r>
            <a:r>
              <a:rPr lang="en-US" dirty="0"/>
              <a:t>Intro to AI</a:t>
            </a:r>
            <a:endParaRPr lang="en-US" altLang="en-US" dirty="0"/>
          </a:p>
        </p:txBody>
      </p:sp>
      <p:sp>
        <p:nvSpPr>
          <p:cNvPr id="38915" name="Slide Number Placeholder 5"/>
          <p:cNvSpPr>
            <a:spLocks noGrp="1"/>
          </p:cNvSpPr>
          <p:nvPr>
            <p:ph type="sldNum" sz="quarter" idx="12"/>
          </p:nvPr>
        </p:nvSpPr>
        <p:spPr>
          <a:noFill/>
        </p:spPr>
        <p:txBody>
          <a:bodyPr/>
          <a:lstStyle/>
          <a:p>
            <a:fld id="{2B10755E-84AA-440B-8244-596796260417}" type="slidenum">
              <a:rPr lang="en-US" altLang="en-US" smtClean="0"/>
              <a:pPr/>
              <a:t>6</a:t>
            </a:fld>
            <a:endParaRPr lang="en-US" altLang="en-US"/>
          </a:p>
        </p:txBody>
      </p:sp>
      <p:sp>
        <p:nvSpPr>
          <p:cNvPr id="38916" name="Rectangle 2"/>
          <p:cNvSpPr>
            <a:spLocks noGrp="1" noChangeArrowheads="1"/>
          </p:cNvSpPr>
          <p:nvPr>
            <p:ph type="title"/>
          </p:nvPr>
        </p:nvSpPr>
        <p:spPr/>
        <p:txBody>
          <a:bodyPr/>
          <a:lstStyle/>
          <a:p>
            <a:r>
              <a:rPr lang="en-US" dirty="0"/>
              <a:t>The Simplest Game Environment</a:t>
            </a:r>
          </a:p>
        </p:txBody>
      </p:sp>
      <p:sp>
        <p:nvSpPr>
          <p:cNvPr id="38917" name="Rectangle 3"/>
          <p:cNvSpPr>
            <a:spLocks noGrp="1" noChangeArrowheads="1"/>
          </p:cNvSpPr>
          <p:nvPr>
            <p:ph type="body" idx="1"/>
          </p:nvPr>
        </p:nvSpPr>
        <p:spPr>
          <a:xfrm>
            <a:off x="685800" y="1295400"/>
            <a:ext cx="7772400" cy="4953000"/>
          </a:xfrm>
        </p:spPr>
        <p:txBody>
          <a:bodyPr/>
          <a:lstStyle/>
          <a:p>
            <a:pPr>
              <a:spcAft>
                <a:spcPts val="600"/>
              </a:spcAft>
            </a:pPr>
            <a:r>
              <a:rPr lang="en-US" i="1" dirty="0" err="1">
                <a:solidFill>
                  <a:schemeClr val="accent2"/>
                </a:solidFill>
                <a:effectLst>
                  <a:outerShdw blurRad="38100" dist="38100" dir="2700000" algn="tl">
                    <a:srgbClr val="000000">
                      <a:alpha val="43137"/>
                    </a:srgbClr>
                  </a:outerShdw>
                </a:effectLst>
              </a:rPr>
              <a:t>Multiagent</a:t>
            </a:r>
            <a:endParaRPr lang="en-US" i="1" dirty="0">
              <a:solidFill>
                <a:schemeClr val="accent2"/>
              </a:solidFill>
              <a:effectLst>
                <a:outerShdw blurRad="38100" dist="38100" dir="2700000" algn="tl">
                  <a:srgbClr val="000000">
                    <a:alpha val="43137"/>
                  </a:srgbClr>
                </a:outerShdw>
              </a:effectLst>
            </a:endParaRPr>
          </a:p>
          <a:p>
            <a:pPr>
              <a:spcAft>
                <a:spcPts val="600"/>
              </a:spcAft>
            </a:pPr>
            <a:r>
              <a:rPr lang="en-US" i="1" dirty="0">
                <a:solidFill>
                  <a:schemeClr val="accent2"/>
                </a:solidFill>
              </a:rPr>
              <a:t>Static:</a:t>
            </a:r>
            <a:r>
              <a:rPr lang="en-US" dirty="0">
                <a:solidFill>
                  <a:srgbClr val="FF0000"/>
                </a:solidFill>
              </a:rPr>
              <a:t> </a:t>
            </a:r>
            <a:r>
              <a:rPr lang="en-US" sz="2000" dirty="0"/>
              <a:t>No change while an agent is deliberating</a:t>
            </a:r>
            <a:endParaRPr lang="en-US" dirty="0"/>
          </a:p>
          <a:p>
            <a:pPr>
              <a:spcAft>
                <a:spcPts val="600"/>
              </a:spcAft>
            </a:pPr>
            <a:r>
              <a:rPr lang="en-US" i="1" dirty="0">
                <a:solidFill>
                  <a:schemeClr val="accent2"/>
                </a:solidFill>
              </a:rPr>
              <a:t>Discrete:</a:t>
            </a:r>
            <a:r>
              <a:rPr lang="en-US" dirty="0"/>
              <a:t> </a:t>
            </a:r>
            <a:r>
              <a:rPr lang="en-US" sz="2000" dirty="0"/>
              <a:t>A finite set of percepts and actions</a:t>
            </a:r>
          </a:p>
          <a:p>
            <a:pPr>
              <a:lnSpc>
                <a:spcPct val="90000"/>
              </a:lnSpc>
              <a:spcAft>
                <a:spcPts val="600"/>
              </a:spcAft>
            </a:pPr>
            <a:r>
              <a:rPr lang="en-US" i="1" dirty="0">
                <a:solidFill>
                  <a:schemeClr val="accent2"/>
                </a:solidFill>
              </a:rPr>
              <a:t>Fully observable</a:t>
            </a:r>
            <a:r>
              <a:rPr lang="en-US" dirty="0"/>
              <a:t> : </a:t>
            </a:r>
            <a:r>
              <a:rPr lang="en-US" sz="2000" dirty="0"/>
              <a:t>An agent's sensors give it the    complete state of the environment.</a:t>
            </a:r>
          </a:p>
          <a:p>
            <a:pPr>
              <a:lnSpc>
                <a:spcPct val="90000"/>
              </a:lnSpc>
              <a:spcAft>
                <a:spcPts val="600"/>
              </a:spcAft>
            </a:pPr>
            <a:r>
              <a:rPr lang="en-US" i="1" dirty="0">
                <a:solidFill>
                  <a:schemeClr val="accent2"/>
                </a:solidFill>
              </a:rPr>
              <a:t>Strategic: </a:t>
            </a:r>
            <a:r>
              <a:rPr lang="en-US" sz="2000" dirty="0"/>
              <a:t>The next state is determined by the current state and the action executed by the agent  and the actions of one other agent.</a:t>
            </a:r>
          </a:p>
          <a:p>
            <a:pPr marL="0" indent="0">
              <a:buNone/>
            </a:pPr>
            <a:endParaRPr lang="en-US" dirty="0"/>
          </a:p>
          <a:p>
            <a:endParaRPr lang="en-US" dirty="0"/>
          </a:p>
        </p:txBody>
      </p:sp>
    </p:spTree>
    <p:extLst>
      <p:ext uri="{BB962C8B-B14F-4D97-AF65-F5344CB8AC3E}">
        <p14:creationId xmlns:p14="http://schemas.microsoft.com/office/powerpoint/2010/main" val="143361633"/>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2800" dirty="0"/>
              <a:t>Alpha-Beta Example (continued)</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8" name="TextBox 8"/>
          <p:cNvSpPr txBox="1">
            <a:spLocks noChangeArrowheads="1"/>
          </p:cNvSpPr>
          <p:nvPr/>
        </p:nvSpPr>
        <p:spPr bwMode="auto">
          <a:xfrm>
            <a:off x="51054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7109"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7110" name="Text Box 10"/>
          <p:cNvSpPr txBox="1">
            <a:spLocks noChangeArrowheads="1"/>
          </p:cNvSpPr>
          <p:nvPr/>
        </p:nvSpPr>
        <p:spPr bwMode="auto">
          <a:xfrm>
            <a:off x="6553200" y="2819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47111" name="Rectangle 11"/>
          <p:cNvSpPr>
            <a:spLocks noChangeArrowheads="1"/>
          </p:cNvSpPr>
          <p:nvPr/>
        </p:nvSpPr>
        <p:spPr bwMode="auto">
          <a:xfrm>
            <a:off x="5105400" y="3886200"/>
            <a:ext cx="30480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47112" name="Straight Arrow Connector 13"/>
          <p:cNvCxnSpPr>
            <a:cxnSpLocks noChangeShapeType="1"/>
          </p:cNvCxnSpPr>
          <p:nvPr/>
        </p:nvCxnSpPr>
        <p:spPr bwMode="auto">
          <a:xfrm rot="5400000">
            <a:off x="6057901" y="2933700"/>
            <a:ext cx="838200" cy="3175"/>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7113"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60</a:t>
            </a:fld>
            <a:endParaRPr lang="en-US"/>
          </a:p>
        </p:txBody>
      </p:sp>
      <p:sp>
        <p:nvSpPr>
          <p:cNvPr id="12" name="TextBox 6">
            <a:extLst>
              <a:ext uri="{FF2B5EF4-FFF2-40B4-BE49-F238E27FC236}">
                <a16:creationId xmlns="" xmlns:a16="http://schemas.microsoft.com/office/drawing/2014/main" id="{B82184EA-F8D7-4EC9-B205-34160C93459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6512336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z="2800" dirty="0"/>
              <a:t>Alpha-Beta Example (continued)</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2" name="TextBox 8"/>
          <p:cNvSpPr txBox="1">
            <a:spLocks noChangeArrowheads="1"/>
          </p:cNvSpPr>
          <p:nvPr/>
        </p:nvSpPr>
        <p:spPr bwMode="auto">
          <a:xfrm>
            <a:off x="50292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8133"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8134" name="Text Box 10"/>
          <p:cNvSpPr txBox="1">
            <a:spLocks noChangeArrowheads="1"/>
          </p:cNvSpPr>
          <p:nvPr/>
        </p:nvSpPr>
        <p:spPr bwMode="auto">
          <a:xfrm>
            <a:off x="6553200" y="25908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48135" name="Rectangle 11"/>
          <p:cNvSpPr>
            <a:spLocks noChangeArrowheads="1"/>
          </p:cNvSpPr>
          <p:nvPr/>
        </p:nvSpPr>
        <p:spPr bwMode="auto">
          <a:xfrm>
            <a:off x="6284495" y="3886200"/>
            <a:ext cx="18288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8136"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61</a:t>
            </a:fld>
            <a:endParaRPr lang="en-US"/>
          </a:p>
        </p:txBody>
      </p:sp>
      <p:sp>
        <p:nvSpPr>
          <p:cNvPr id="11" name="TextBox 6">
            <a:extLst>
              <a:ext uri="{FF2B5EF4-FFF2-40B4-BE49-F238E27FC236}">
                <a16:creationId xmlns="" xmlns:a16="http://schemas.microsoft.com/office/drawing/2014/main" id="{5430966B-555E-46A3-9489-A03C4BBD9CF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2624503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z="2800" dirty="0"/>
              <a:t>Alpha-Beta Example (continued)</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9156" name="TextBox 8"/>
          <p:cNvSpPr txBox="1">
            <a:spLocks noChangeArrowheads="1"/>
          </p:cNvSpPr>
          <p:nvPr/>
        </p:nvSpPr>
        <p:spPr bwMode="auto">
          <a:xfrm>
            <a:off x="6553200" y="3200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9157" name="Text Box 10"/>
          <p:cNvSpPr txBox="1">
            <a:spLocks noChangeArrowheads="1"/>
          </p:cNvSpPr>
          <p:nvPr/>
        </p:nvSpPr>
        <p:spPr bwMode="auto">
          <a:xfrm>
            <a:off x="7391400" y="3276600"/>
            <a:ext cx="1049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so prune.</a:t>
            </a:r>
          </a:p>
        </p:txBody>
      </p:sp>
      <p:sp>
        <p:nvSpPr>
          <p:cNvPr id="49158" name="TextBox 10"/>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9159"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62</a:t>
            </a:fld>
            <a:endParaRPr lang="en-US"/>
          </a:p>
        </p:txBody>
      </p:sp>
      <p:sp>
        <p:nvSpPr>
          <p:cNvPr id="10" name="TextBox 6">
            <a:extLst>
              <a:ext uri="{FF2B5EF4-FFF2-40B4-BE49-F238E27FC236}">
                <a16:creationId xmlns="" xmlns:a16="http://schemas.microsoft.com/office/drawing/2014/main" id="{5D101EB9-8560-4EF9-83DA-5405B6B5CB10}"/>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2536612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z="2800" dirty="0"/>
              <a:t>Alpha-Beta Example (continued)</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0180" name="Text Box 10"/>
          <p:cNvSpPr txBox="1">
            <a:spLocks noChangeArrowheads="1"/>
          </p:cNvSpPr>
          <p:nvPr/>
        </p:nvSpPr>
        <p:spPr bwMode="auto">
          <a:xfrm>
            <a:off x="6477000" y="27432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sp>
        <p:nvSpPr>
          <p:cNvPr id="50181" name="Text Box 10"/>
          <p:cNvSpPr txBox="1">
            <a:spLocks noChangeArrowheads="1"/>
          </p:cNvSpPr>
          <p:nvPr/>
        </p:nvSpPr>
        <p:spPr bwMode="auto">
          <a:xfrm>
            <a:off x="3276600" y="1600200"/>
            <a:ext cx="3068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50182" name="TextBox 12"/>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cxnSp>
        <p:nvCxnSpPr>
          <p:cNvPr id="50183" name="Straight Arrow Connector 14"/>
          <p:cNvCxnSpPr>
            <a:cxnSpLocks noChangeShapeType="1"/>
          </p:cNvCxnSpPr>
          <p:nvPr/>
        </p:nvCxnSpPr>
        <p:spPr bwMode="auto">
          <a:xfrm rot="5400000" flipH="1" flipV="1">
            <a:off x="6058694" y="2932906"/>
            <a:ext cx="838200" cy="1588"/>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0184"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63</a:t>
            </a:fld>
            <a:endParaRPr lang="en-US"/>
          </a:p>
        </p:txBody>
      </p:sp>
      <p:sp>
        <p:nvSpPr>
          <p:cNvPr id="11" name="TextBox 6">
            <a:extLst>
              <a:ext uri="{FF2B5EF4-FFF2-40B4-BE49-F238E27FC236}">
                <a16:creationId xmlns="" xmlns:a16="http://schemas.microsoft.com/office/drawing/2014/main" id="{1F691D61-6B4F-48F0-8C07-28ED75EBF97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9455720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z="2800" dirty="0"/>
              <a:t>Alpha-Beta Example (continued)</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12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1205"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1206" name="TextBox 9"/>
          <p:cNvSpPr txBox="1">
            <a:spLocks noChangeArrowheads="1"/>
          </p:cNvSpPr>
          <p:nvPr/>
        </p:nvSpPr>
        <p:spPr bwMode="auto">
          <a:xfrm>
            <a:off x="43434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1207" name="TextBox 10"/>
          <p:cNvSpPr txBox="1">
            <a:spLocks noChangeArrowheads="1"/>
          </p:cNvSpPr>
          <p:nvPr/>
        </p:nvSpPr>
        <p:spPr bwMode="auto">
          <a:xfrm>
            <a:off x="7696200" y="3581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51208" name="Text Box 10"/>
          <p:cNvSpPr txBox="1">
            <a:spLocks noChangeArrowheads="1"/>
          </p:cNvSpPr>
          <p:nvPr/>
        </p:nvSpPr>
        <p:spPr bwMode="auto">
          <a:xfrm>
            <a:off x="6781800" y="28956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51209" name="Rectangle 13"/>
          <p:cNvSpPr>
            <a:spLocks noChangeArrowheads="1"/>
          </p:cNvSpPr>
          <p:nvPr/>
        </p:nvSpPr>
        <p:spPr bwMode="auto">
          <a:xfrm>
            <a:off x="6248400" y="2438400"/>
            <a:ext cx="6858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1210" name="Rectangle 14"/>
          <p:cNvSpPr>
            <a:spLocks noChangeArrowheads="1"/>
          </p:cNvSpPr>
          <p:nvPr/>
        </p:nvSpPr>
        <p:spPr bwMode="auto">
          <a:xfrm>
            <a:off x="6781800" y="4038600"/>
            <a:ext cx="838200" cy="1524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51211" name="Straight Arrow Connector 16"/>
          <p:cNvCxnSpPr>
            <a:cxnSpLocks noChangeShapeType="1"/>
          </p:cNvCxnSpPr>
          <p:nvPr/>
        </p:nvCxnSpPr>
        <p:spPr bwMode="auto">
          <a:xfrm>
            <a:off x="6019800" y="2895600"/>
            <a:ext cx="1524000" cy="6858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1212" name="Rectangle 14"/>
          <p:cNvSpPr>
            <a:spLocks noChangeArrowheads="1"/>
          </p:cNvSpPr>
          <p:nvPr/>
        </p:nvSpPr>
        <p:spPr bwMode="auto">
          <a:xfrm>
            <a:off x="5791200" y="2362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64</a:t>
            </a:fld>
            <a:endParaRPr lang="en-US"/>
          </a:p>
        </p:txBody>
      </p:sp>
      <p:sp>
        <p:nvSpPr>
          <p:cNvPr id="15" name="TextBox 6">
            <a:extLst>
              <a:ext uri="{FF2B5EF4-FFF2-40B4-BE49-F238E27FC236}">
                <a16:creationId xmlns="" xmlns:a16="http://schemas.microsoft.com/office/drawing/2014/main" id="{3D67ED56-2C6F-48AA-B11A-15BAB537657A}"/>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2588615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z="2800" dirty="0"/>
              <a:t>Alpha-Beta Example (continued)</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22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2229"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2230" name="TextBox 9"/>
          <p:cNvSpPr txBox="1">
            <a:spLocks noChangeArrowheads="1"/>
          </p:cNvSpPr>
          <p:nvPr/>
        </p:nvSpPr>
        <p:spPr bwMode="auto">
          <a:xfrm>
            <a:off x="7696200" y="3352800"/>
            <a:ext cx="10668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=14</a:t>
            </a:r>
            <a:endParaRPr lang="en-US" altLang="en-US" b="0">
              <a:solidFill>
                <a:srgbClr val="FF0000"/>
              </a:solidFill>
              <a:latin typeface="Times New Roman" pitchFamily="18" charset="0"/>
            </a:endParaRPr>
          </a:p>
        </p:txBody>
      </p:sp>
      <p:sp>
        <p:nvSpPr>
          <p:cNvPr id="52231"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2232" name="Text Box 10"/>
          <p:cNvSpPr txBox="1">
            <a:spLocks noChangeArrowheads="1"/>
          </p:cNvSpPr>
          <p:nvPr/>
        </p:nvSpPr>
        <p:spPr bwMode="auto">
          <a:xfrm>
            <a:off x="73152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2233"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65</a:t>
            </a:fld>
            <a:endParaRPr lang="en-US"/>
          </a:p>
        </p:txBody>
      </p:sp>
      <p:sp>
        <p:nvSpPr>
          <p:cNvPr id="12" name="TextBox 6">
            <a:extLst>
              <a:ext uri="{FF2B5EF4-FFF2-40B4-BE49-F238E27FC236}">
                <a16:creationId xmlns="" xmlns:a16="http://schemas.microsoft.com/office/drawing/2014/main" id="{4865EDF0-1400-4912-B5F1-C839A6F173B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3478495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z="2800" dirty="0"/>
              <a:t>Alpha-Beta Example (continued)</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5063"/>
            <a:ext cx="7539038"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32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419350"/>
            <a:ext cx="5222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3253" name="Rectangle 9"/>
          <p:cNvSpPr>
            <a:spLocks noChangeArrowheads="1"/>
          </p:cNvSpPr>
          <p:nvPr/>
        </p:nvSpPr>
        <p:spPr bwMode="auto">
          <a:xfrm>
            <a:off x="6216650" y="2438400"/>
            <a:ext cx="26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3254" name="TextBox 9"/>
          <p:cNvSpPr txBox="1">
            <a:spLocks noChangeArrowheads="1"/>
          </p:cNvSpPr>
          <p:nvPr/>
        </p:nvSpPr>
        <p:spPr bwMode="auto">
          <a:xfrm>
            <a:off x="7848600" y="3352800"/>
            <a:ext cx="11430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=5</a:t>
            </a:r>
            <a:endParaRPr lang="en-US" altLang="en-US" b="0">
              <a:solidFill>
                <a:srgbClr val="FF0000"/>
              </a:solidFill>
              <a:latin typeface="Times New Roman" pitchFamily="18" charset="0"/>
            </a:endParaRPr>
          </a:p>
        </p:txBody>
      </p:sp>
      <p:sp>
        <p:nvSpPr>
          <p:cNvPr id="53255"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3256" name="Text Box 10"/>
          <p:cNvSpPr txBox="1">
            <a:spLocks noChangeArrowheads="1"/>
          </p:cNvSpPr>
          <p:nvPr/>
        </p:nvSpPr>
        <p:spPr bwMode="auto">
          <a:xfrm>
            <a:off x="72390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3257"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66</a:t>
            </a:fld>
            <a:endParaRPr lang="en-US"/>
          </a:p>
        </p:txBody>
      </p:sp>
      <p:sp>
        <p:nvSpPr>
          <p:cNvPr id="12" name="TextBox 6">
            <a:extLst>
              <a:ext uri="{FF2B5EF4-FFF2-40B4-BE49-F238E27FC236}">
                <a16:creationId xmlns="" xmlns:a16="http://schemas.microsoft.com/office/drawing/2014/main" id="{DF17EC9F-9490-47D3-9236-FD565ADD5E6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5320776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z="2800" dirty="0"/>
              <a:t>Alpha-Beta Example (continued)</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42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4277" name="TextBox 9"/>
          <p:cNvSpPr txBox="1">
            <a:spLocks noChangeArrowheads="1"/>
          </p:cNvSpPr>
          <p:nvPr/>
        </p:nvSpPr>
        <p:spPr bwMode="auto">
          <a:xfrm>
            <a:off x="3657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4278" name="Text Box 10"/>
          <p:cNvSpPr txBox="1">
            <a:spLocks noChangeArrowheads="1"/>
          </p:cNvSpPr>
          <p:nvPr/>
        </p:nvSpPr>
        <p:spPr bwMode="auto">
          <a:xfrm>
            <a:off x="6172200" y="24384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54279" name="Straight Arrow Connector 13"/>
          <p:cNvCxnSpPr>
            <a:cxnSpLocks noChangeShapeType="1"/>
          </p:cNvCxnSpPr>
          <p:nvPr/>
        </p:nvCxnSpPr>
        <p:spPr bwMode="auto">
          <a:xfrm rot="10800000">
            <a:off x="5562600" y="2743200"/>
            <a:ext cx="1371600" cy="6096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4280"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67</a:t>
            </a:fld>
            <a:endParaRPr lang="en-US"/>
          </a:p>
        </p:txBody>
      </p:sp>
      <p:sp>
        <p:nvSpPr>
          <p:cNvPr id="11" name="TextBox 6">
            <a:extLst>
              <a:ext uri="{FF2B5EF4-FFF2-40B4-BE49-F238E27FC236}">
                <a16:creationId xmlns="" xmlns:a16="http://schemas.microsoft.com/office/drawing/2014/main" id="{EAFB3B70-DB2A-4365-B001-BD2427CEDFF1}"/>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1135028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2800" dirty="0"/>
              <a:t>Alpha-Beta Example (continued)</a:t>
            </a: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498725"/>
            <a:ext cx="257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5302" name="Oval 10"/>
          <p:cNvSpPr>
            <a:spLocks noChangeArrowheads="1"/>
          </p:cNvSpPr>
          <p:nvPr/>
        </p:nvSpPr>
        <p:spPr bwMode="auto">
          <a:xfrm>
            <a:off x="5410200" y="2438400"/>
            <a:ext cx="381000" cy="381000"/>
          </a:xfrm>
          <a:prstGeom prst="ellipse">
            <a:avLst/>
          </a:prstGeom>
          <a:noFill/>
          <a:ln w="317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5303" name="TextBox 10"/>
          <p:cNvSpPr txBox="1">
            <a:spLocks noChangeArrowheads="1"/>
          </p:cNvSpPr>
          <p:nvPr/>
        </p:nvSpPr>
        <p:spPr bwMode="auto">
          <a:xfrm>
            <a:off x="5867400" y="1676400"/>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dirty="0">
                <a:solidFill>
                  <a:srgbClr val="FF0000"/>
                </a:solidFill>
                <a:latin typeface="Times New Roman" pitchFamily="18" charset="0"/>
              </a:rPr>
              <a:t>Max now makes it’s best move, as computed by Alpha-Beta</a:t>
            </a:r>
          </a:p>
        </p:txBody>
      </p:sp>
      <p:sp>
        <p:nvSpPr>
          <p:cNvPr id="55304"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68</a:t>
            </a:fld>
            <a:endParaRPr lang="en-US"/>
          </a:p>
        </p:txBody>
      </p:sp>
      <p:sp>
        <p:nvSpPr>
          <p:cNvPr id="11" name="TextBox 6">
            <a:extLst>
              <a:ext uri="{FF2B5EF4-FFF2-40B4-BE49-F238E27FC236}">
                <a16:creationId xmlns="" xmlns:a16="http://schemas.microsoft.com/office/drawing/2014/main" id="{6B9E9282-55EB-4EFC-9E77-6FA9A3DB3D9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65277429"/>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69</a:t>
            </a:fld>
            <a:endParaRPr lang="en-US"/>
          </a:p>
        </p:txBody>
      </p:sp>
      <p:sp>
        <p:nvSpPr>
          <p:cNvPr id="46084" name="Text Box 82"/>
          <p:cNvSpPr txBox="1">
            <a:spLocks noChangeArrowheads="1"/>
          </p:cNvSpPr>
          <p:nvPr/>
        </p:nvSpPr>
        <p:spPr bwMode="auto">
          <a:xfrm>
            <a:off x="381000" y="533400"/>
            <a:ext cx="7194550" cy="579438"/>
          </a:xfrm>
          <a:prstGeom prst="rect">
            <a:avLst/>
          </a:prstGeom>
          <a:noFill/>
          <a:ln w="9525">
            <a:noFill/>
            <a:miter lim="800000"/>
            <a:headEnd/>
            <a:tailEnd/>
          </a:ln>
        </p:spPr>
        <p:txBody>
          <a:bodyPr wrap="none">
            <a:spAutoFit/>
          </a:bodyPr>
          <a:lstStyle/>
          <a:p>
            <a:pPr eaLnBrk="1" hangingPunct="1"/>
            <a:r>
              <a:rPr lang="en-US" sz="3200" b="1">
                <a:solidFill>
                  <a:srgbClr val="000066"/>
                </a:solidFill>
                <a:latin typeface="Arial" pitchFamily="34" charset="0"/>
              </a:rPr>
              <a:t>Effectiveness of Alpha-Beta Pruning</a:t>
            </a: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Guaranteed to compute same root value as Minimax</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Worst case: </a:t>
            </a:r>
            <a:r>
              <a:rPr lang="en-US" dirty="0">
                <a:latin typeface="Arial" pitchFamily="34" charset="0"/>
                <a:sym typeface="Symbol" pitchFamily="18" charset="2"/>
              </a:rPr>
              <a:t>no pruning, same as Minimax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dirty="0">
                <a:latin typeface="Arial" pitchFamily="34" charset="0"/>
                <a:sym typeface="Symbol" pitchFamily="18" charset="2"/>
              </a:rPr>
              <a:t>))</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Best case: </a:t>
            </a:r>
            <a:r>
              <a:rPr lang="en-US" dirty="0">
                <a:latin typeface="Arial" pitchFamily="34" charset="0"/>
                <a:sym typeface="Symbol" pitchFamily="18" charset="2"/>
              </a:rPr>
              <a:t>when each player’s best move is the first option examined, examines only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baseline="30000" dirty="0">
                <a:latin typeface="Arial" pitchFamily="34" charset="0"/>
                <a:sym typeface="Symbol" pitchFamily="18" charset="2"/>
              </a:rPr>
              <a:t>/2</a:t>
            </a:r>
            <a:r>
              <a:rPr lang="en-US" dirty="0">
                <a:latin typeface="Arial" pitchFamily="34" charset="0"/>
                <a:sym typeface="Symbol" pitchFamily="18" charset="2"/>
              </a:rPr>
              <a:t>) nodes, allowing to search twice as deep!</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49728250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5"/>
          <p:cNvSpPr>
            <a:spLocks noGrp="1"/>
          </p:cNvSpPr>
          <p:nvPr>
            <p:ph type="sldNum" sz="quarter" idx="12"/>
          </p:nvPr>
        </p:nvSpPr>
        <p:spPr>
          <a:noFill/>
        </p:spPr>
        <p:txBody>
          <a:bodyPr/>
          <a:lstStyle/>
          <a:p>
            <a:r>
              <a:rPr lang="en-US"/>
              <a:t>       </a:t>
            </a:r>
            <a:fld id="{22C6E3DF-6257-4D64-96BF-20FE397EC21B}" type="slidenum">
              <a:rPr lang="en-US"/>
              <a:pPr/>
              <a:t>7</a:t>
            </a:fld>
            <a:endParaRPr lang="en-US"/>
          </a:p>
        </p:txBody>
      </p:sp>
      <p:sp>
        <p:nvSpPr>
          <p:cNvPr id="18436" name="Rectangle 2"/>
          <p:cNvSpPr>
            <a:spLocks noGrp="1" noChangeArrowheads="1"/>
          </p:cNvSpPr>
          <p:nvPr>
            <p:ph type="title"/>
          </p:nvPr>
        </p:nvSpPr>
        <p:spPr>
          <a:xfrm>
            <a:off x="685800" y="609600"/>
            <a:ext cx="8229600" cy="457200"/>
          </a:xfrm>
        </p:spPr>
        <p:txBody>
          <a:bodyPr/>
          <a:lstStyle/>
          <a:p>
            <a:r>
              <a:rPr lang="en-US" dirty="0">
                <a:ea typeface="ＭＳ Ｐゴシック" pitchFamily="34" charset="-128"/>
              </a:rPr>
              <a:t>Key properties of our sample games</a:t>
            </a:r>
          </a:p>
        </p:txBody>
      </p:sp>
      <p:sp>
        <p:nvSpPr>
          <p:cNvPr id="18437" name="Rectangle 18"/>
          <p:cNvSpPr>
            <a:spLocks noGrp="1" noChangeArrowheads="1"/>
          </p:cNvSpPr>
          <p:nvPr>
            <p:ph type="body" idx="1"/>
          </p:nvPr>
        </p:nvSpPr>
        <p:spPr/>
        <p:txBody>
          <a:bodyPr/>
          <a:lstStyle/>
          <a:p>
            <a:pPr marL="457200" indent="-457200">
              <a:buFont typeface="+mj-lt"/>
              <a:buAutoNum type="arabicPeriod"/>
            </a:pPr>
            <a:r>
              <a:rPr lang="en-US" dirty="0">
                <a:ea typeface="ＭＳ Ｐゴシック" pitchFamily="34" charset="-128"/>
              </a:rPr>
              <a:t>Two players alternate moves</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Zero-sum: one player’s loss is another’s gain</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Clear set of legal moves</a:t>
            </a:r>
          </a:p>
          <a:p>
            <a:pPr marL="457200" indent="-457200">
              <a:buFont typeface="+mj-lt"/>
              <a:buAutoNum type="arabicPeriod"/>
            </a:pPr>
            <a:r>
              <a:rPr lang="en-US" dirty="0">
                <a:ea typeface="ＭＳ Ｐゴシック" pitchFamily="34" charset="-128"/>
              </a:rPr>
              <a:t>Well-defined outcomes (e.g. win, lose, draw)</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Examples: </a:t>
            </a:r>
          </a:p>
          <a:p>
            <a:pPr lvl="1"/>
            <a:r>
              <a:rPr lang="en-US" sz="2400" dirty="0">
                <a:ea typeface="ＭＳ Ｐゴシック" pitchFamily="34" charset="-128"/>
              </a:rPr>
              <a:t>Chess, Checkers, Go, </a:t>
            </a:r>
          </a:p>
          <a:p>
            <a:pPr lvl="1"/>
            <a:r>
              <a:rPr lang="en-US" sz="2400" dirty="0">
                <a:ea typeface="ＭＳ Ｐゴシック" pitchFamily="34" charset="-128"/>
              </a:rPr>
              <a:t>Mancala, Tic-Tac-Toe, </a:t>
            </a:r>
            <a:r>
              <a:rPr lang="en-US" sz="2400" dirty="0" smtClean="0">
                <a:ea typeface="ＭＳ Ｐゴシック" pitchFamily="34" charset="-128"/>
              </a:rPr>
              <a:t>Othello </a:t>
            </a:r>
            <a:r>
              <a:rPr lang="mr-IN" sz="2400" dirty="0" smtClean="0">
                <a:ea typeface="ＭＳ Ｐゴシック" pitchFamily="34" charset="-128"/>
              </a:rPr>
              <a:t>…</a:t>
            </a:r>
            <a:endParaRPr lang="en-US" sz="2400" dirty="0">
              <a:ea typeface="ＭＳ Ｐゴシック" pitchFamily="34" charset="-128"/>
            </a:endParaRPr>
          </a:p>
          <a:p>
            <a:endParaRPr lang="en-US" dirty="0">
              <a:ea typeface="ＭＳ Ｐゴシック" pitchFamily="34" charset="-128"/>
            </a:endParaRPr>
          </a:p>
        </p:txBody>
      </p:sp>
      <p:sp>
        <p:nvSpPr>
          <p:cNvPr id="18438" name="Rectangle 16"/>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70</a:t>
            </a:fld>
            <a:endParaRPr lang="en-US"/>
          </a:p>
        </p:txBody>
      </p:sp>
      <p:sp>
        <p:nvSpPr>
          <p:cNvPr id="46084" name="Text Box 82"/>
          <p:cNvSpPr txBox="1">
            <a:spLocks noChangeArrowheads="1"/>
          </p:cNvSpPr>
          <p:nvPr/>
        </p:nvSpPr>
        <p:spPr bwMode="auto">
          <a:xfrm>
            <a:off x="381000" y="228600"/>
            <a:ext cx="7924800" cy="1384995"/>
          </a:xfrm>
          <a:prstGeom prst="rect">
            <a:avLst/>
          </a:prstGeom>
          <a:noFill/>
          <a:ln w="9525">
            <a:noFill/>
            <a:miter lim="800000"/>
            <a:headEnd/>
            <a:tailEnd/>
          </a:ln>
        </p:spPr>
        <p:txBody>
          <a:bodyPr wrap="square">
            <a:spAutoFit/>
          </a:bodyPr>
          <a:lstStyle/>
          <a:p>
            <a:pPr eaLnBrk="1" hangingPunct="1"/>
            <a:r>
              <a:rPr lang="en-US" sz="2800" b="1" dirty="0">
                <a:latin typeface="Arial" pitchFamily="34" charset="0"/>
                <a:sym typeface="Symbol" pitchFamily="18" charset="2"/>
              </a:rPr>
              <a:t>When best move is the first examined, </a:t>
            </a:r>
            <a:br>
              <a:rPr lang="en-US" sz="2800" b="1" dirty="0">
                <a:latin typeface="Arial" pitchFamily="34" charset="0"/>
                <a:sym typeface="Symbol" pitchFamily="18" charset="2"/>
              </a:rPr>
            </a:br>
            <a:r>
              <a:rPr lang="en-US" sz="2800" b="1" dirty="0">
                <a:latin typeface="Arial" pitchFamily="34" charset="0"/>
                <a:sym typeface="Symbol" pitchFamily="18" charset="2"/>
              </a:rPr>
              <a:t>examines only O(</a:t>
            </a:r>
            <a:r>
              <a:rPr lang="en-US" sz="2800" b="1" dirty="0" err="1">
                <a:latin typeface="Arial" pitchFamily="34" charset="0"/>
                <a:sym typeface="Symbol" pitchFamily="18" charset="2"/>
              </a:rPr>
              <a:t>b</a:t>
            </a:r>
            <a:r>
              <a:rPr lang="en-US" sz="2800" b="1" baseline="30000" dirty="0" err="1">
                <a:latin typeface="Arial" pitchFamily="34" charset="0"/>
                <a:sym typeface="Symbol" pitchFamily="18" charset="2"/>
              </a:rPr>
              <a:t>d</a:t>
            </a:r>
            <a:r>
              <a:rPr lang="en-US" sz="2800" b="1" baseline="30000" dirty="0">
                <a:latin typeface="Arial" pitchFamily="34" charset="0"/>
                <a:sym typeface="Symbol" pitchFamily="18" charset="2"/>
              </a:rPr>
              <a:t>/2</a:t>
            </a:r>
            <a:r>
              <a:rPr lang="en-US" sz="2800" b="1" dirty="0">
                <a:latin typeface="Arial" pitchFamily="34" charset="0"/>
                <a:sym typeface="Symbol" pitchFamily="18" charset="2"/>
              </a:rPr>
              <a:t>) nodes….</a:t>
            </a:r>
          </a:p>
          <a:p>
            <a:pPr eaLnBrk="1" hangingPunct="1"/>
            <a:endParaRPr lang="en-US" sz="2800" b="1" dirty="0">
              <a:solidFill>
                <a:srgbClr val="000066"/>
              </a:solidFill>
              <a:latin typeface="Arial" pitchFamily="34" charset="0"/>
            </a:endParaRP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altLang="en-US" dirty="0">
                <a:latin typeface="Arial" pitchFamily="34" charset="0"/>
              </a:rPr>
              <a:t>So: run Iterative Deepening search, sort by value returned on last iteration.</a:t>
            </a:r>
            <a:endParaRPr lang="en-US" altLang="en-US"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altLang="en-US" dirty="0">
                <a:latin typeface="Arial" pitchFamily="34" charset="0"/>
              </a:rPr>
              <a:t>So: expand captures first, then threats, then forward moves, etc.</a:t>
            </a:r>
          </a:p>
          <a:p>
            <a:pPr marL="342900" indent="-342900">
              <a:spcBef>
                <a:spcPct val="20000"/>
              </a:spcBef>
              <a:buClr>
                <a:srgbClr val="000099"/>
              </a:buClr>
              <a:buSzPct val="100000"/>
              <a:buFont typeface="Symbol" pitchFamily="18" charset="2"/>
              <a:buChar char="·"/>
            </a:pPr>
            <a:endParaRPr lang="en-US" altLang="en-US" dirty="0">
              <a:latin typeface="Arial" pitchFamily="34" charset="0"/>
            </a:endParaRPr>
          </a:p>
          <a:p>
            <a:pPr marL="342900" lvl="0" indent="-342900">
              <a:spcBef>
                <a:spcPct val="20000"/>
              </a:spcBef>
              <a:buClr>
                <a:srgbClr val="000099"/>
              </a:buClr>
              <a:buSzPct val="100000"/>
              <a:buFont typeface="Symbol" pitchFamily="18" charset="2"/>
              <a:buChar char="·"/>
            </a:pPr>
            <a:r>
              <a:rPr lang="en-US" altLang="en-US" b="1" kern="0" dirty="0">
                <a:solidFill>
                  <a:srgbClr val="000000"/>
                </a:solidFill>
                <a:latin typeface="Arial"/>
                <a:ea typeface="ＭＳ Ｐゴシック" charset="-128"/>
              </a:rPr>
              <a:t>O(b</a:t>
            </a:r>
            <a:r>
              <a:rPr lang="en-US" altLang="en-US" b="1" kern="0" baseline="30000" dirty="0">
                <a:solidFill>
                  <a:srgbClr val="000000"/>
                </a:solidFill>
                <a:latin typeface="Arial"/>
                <a:ea typeface="ＭＳ Ｐゴシック" charset="-128"/>
              </a:rPr>
              <a:t>(d/2)</a:t>
            </a:r>
            <a:r>
              <a:rPr lang="en-US" altLang="en-US" b="1" kern="0" dirty="0">
                <a:solidFill>
                  <a:srgbClr val="000000"/>
                </a:solidFill>
                <a:latin typeface="Arial"/>
                <a:ea typeface="ＭＳ Ｐゴシック" charset="-128"/>
              </a:rPr>
              <a:t>) </a:t>
            </a:r>
            <a:r>
              <a:rPr lang="en-US" altLang="en-US" sz="2000" kern="0" dirty="0">
                <a:solidFill>
                  <a:srgbClr val="000000"/>
                </a:solidFill>
                <a:latin typeface="Arial"/>
                <a:ea typeface="ＭＳ Ｐゴシック" pitchFamily="-107" charset="-128"/>
              </a:rPr>
              <a:t>is the same as having a branching factor of </a:t>
            </a:r>
            <a:r>
              <a:rPr lang="en-US" altLang="en-US" sz="2000" kern="0" dirty="0" err="1">
                <a:solidFill>
                  <a:srgbClr val="000000"/>
                </a:solidFill>
                <a:latin typeface="Arial"/>
                <a:ea typeface="ＭＳ Ｐゴシック" pitchFamily="-107" charset="-128"/>
              </a:rPr>
              <a:t>sqrt</a:t>
            </a:r>
            <a:r>
              <a:rPr lang="en-US" altLang="en-US" sz="2000" kern="0" dirty="0">
                <a:solidFill>
                  <a:srgbClr val="000000"/>
                </a:solidFill>
                <a:latin typeface="Arial"/>
                <a:ea typeface="ＭＳ Ｐゴシック" pitchFamily="-107" charset="-128"/>
              </a:rPr>
              <a:t>(b),</a:t>
            </a:r>
          </a:p>
          <a:p>
            <a:pPr marL="800100" lvl="1" indent="-342900">
              <a:spcBef>
                <a:spcPct val="20000"/>
              </a:spcBef>
              <a:buClr>
                <a:srgbClr val="000099"/>
              </a:buClr>
              <a:buSzPct val="100000"/>
              <a:buFont typeface="Symbol" pitchFamily="18" charset="2"/>
              <a:buChar char="·"/>
            </a:pPr>
            <a:r>
              <a:rPr lang="en-US" altLang="en-US" sz="1800" kern="0" dirty="0">
                <a:solidFill>
                  <a:srgbClr val="000000"/>
                </a:solidFill>
                <a:latin typeface="Arial"/>
                <a:ea typeface="ＭＳ Ｐゴシック" pitchFamily="-107" charset="-128"/>
              </a:rPr>
              <a:t>Since (</a:t>
            </a:r>
            <a:r>
              <a:rPr lang="en-US" altLang="en-US" sz="1800" kern="0" dirty="0" err="1">
                <a:solidFill>
                  <a:srgbClr val="000000"/>
                </a:solidFill>
                <a:latin typeface="Arial"/>
                <a:ea typeface="ＭＳ Ｐゴシック" pitchFamily="-107" charset="-128"/>
              </a:rPr>
              <a:t>sqrt</a:t>
            </a:r>
            <a:r>
              <a:rPr lang="en-US" altLang="en-US" sz="1800" kern="0" dirty="0">
                <a:solidFill>
                  <a:srgbClr val="000000"/>
                </a:solidFill>
                <a:latin typeface="Arial"/>
                <a:ea typeface="ＭＳ Ｐゴシック" pitchFamily="-107" charset="-128"/>
              </a:rPr>
              <a:t>(b))</a:t>
            </a:r>
            <a:r>
              <a:rPr lang="en-US" altLang="en-US" sz="1800" kern="0" baseline="30000" dirty="0">
                <a:solidFill>
                  <a:srgbClr val="000000"/>
                </a:solidFill>
                <a:latin typeface="Arial"/>
                <a:ea typeface="ＭＳ Ｐゴシック" pitchFamily="-107" charset="-128"/>
              </a:rPr>
              <a:t>d</a:t>
            </a:r>
            <a:r>
              <a:rPr lang="en-US" altLang="en-US" sz="1800" kern="0" dirty="0">
                <a:solidFill>
                  <a:srgbClr val="000000"/>
                </a:solidFill>
                <a:latin typeface="Arial"/>
                <a:ea typeface="ＭＳ Ｐゴシック" pitchFamily="-107" charset="-128"/>
              </a:rPr>
              <a:t> =  b</a:t>
            </a:r>
            <a:r>
              <a:rPr lang="en-US" altLang="en-US" sz="1800" kern="0" baseline="30000" dirty="0">
                <a:solidFill>
                  <a:srgbClr val="000000"/>
                </a:solidFill>
                <a:latin typeface="Arial"/>
                <a:ea typeface="ＭＳ Ｐゴシック" pitchFamily="-107" charset="-128"/>
              </a:rPr>
              <a:t>(d/2)</a:t>
            </a:r>
            <a:endParaRPr lang="en-US" altLang="en-US" sz="1800" kern="0" dirty="0">
              <a:solidFill>
                <a:srgbClr val="000000"/>
              </a:solidFill>
              <a:latin typeface="Arial"/>
              <a:ea typeface="ＭＳ Ｐゴシック" pitchFamily="-107" charset="-128"/>
            </a:endParaRPr>
          </a:p>
          <a:p>
            <a:pPr marL="742950" lvl="1" indent="-285750">
              <a:spcBef>
                <a:spcPct val="20000"/>
              </a:spcBef>
              <a:buClr>
                <a:srgbClr val="000099"/>
              </a:buClr>
              <a:buSzPct val="100000"/>
              <a:buFontTx/>
              <a:buChar char="•"/>
            </a:pPr>
            <a:r>
              <a:rPr lang="en-US" altLang="en-US" sz="2000" kern="0" dirty="0">
                <a:solidFill>
                  <a:srgbClr val="000000"/>
                </a:solidFill>
                <a:latin typeface="Arial"/>
                <a:ea typeface="ＭＳ Ｐゴシック" pitchFamily="-107" charset="-128"/>
              </a:rPr>
              <a:t>e.g., in chess go from b ~ 35  to  b ~ 6</a:t>
            </a: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For Deep Blue, alpha-beta pruning reduced the average branching factor from 35-40 to 6, as expected, doubling search depth</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58409144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US" dirty="0">
                <a:ea typeface="ＭＳ Ｐゴシック" pitchFamily="34" charset="-128"/>
              </a:rPr>
              <a:t>Real systems use a few more tricks</a:t>
            </a:r>
          </a:p>
        </p:txBody>
      </p:sp>
      <p:sp>
        <p:nvSpPr>
          <p:cNvPr id="47107" name="Content Placeholder 5"/>
          <p:cNvSpPr>
            <a:spLocks noGrp="1"/>
          </p:cNvSpPr>
          <p:nvPr>
            <p:ph idx="1"/>
          </p:nvPr>
        </p:nvSpPr>
        <p:spPr/>
        <p:txBody>
          <a:bodyPr/>
          <a:lstStyle/>
          <a:p>
            <a:r>
              <a:rPr lang="en-US" dirty="0">
                <a:ea typeface="ＭＳ Ｐゴシック" pitchFamily="34" charset="-128"/>
              </a:rPr>
              <a:t>Expand the proposed solution a little farther</a:t>
            </a:r>
          </a:p>
          <a:p>
            <a:pPr lvl="1"/>
            <a:r>
              <a:rPr lang="en-US" dirty="0">
                <a:ea typeface="ＭＳ Ｐゴシック" pitchFamily="34" charset="-128"/>
              </a:rPr>
              <a:t>Just to make sure there are no surprises</a:t>
            </a:r>
          </a:p>
          <a:p>
            <a:r>
              <a:rPr lang="en-US" dirty="0">
                <a:ea typeface="ＭＳ Ｐゴシック" pitchFamily="34" charset="-128"/>
              </a:rPr>
              <a:t>Learn better board evaluation functions</a:t>
            </a:r>
          </a:p>
          <a:p>
            <a:pPr lvl="1"/>
            <a:r>
              <a:rPr lang="en-US" dirty="0">
                <a:ea typeface="ＭＳ Ｐゴシック" pitchFamily="34" charset="-128"/>
              </a:rPr>
              <a:t>E.g., for backgammon</a:t>
            </a:r>
          </a:p>
          <a:p>
            <a:r>
              <a:rPr lang="en-US" dirty="0">
                <a:ea typeface="ＭＳ Ｐゴシック" pitchFamily="34" charset="-128"/>
              </a:rPr>
              <a:t>Learn model of your opponent</a:t>
            </a:r>
          </a:p>
          <a:p>
            <a:pPr lvl="1"/>
            <a:r>
              <a:rPr lang="en-US" dirty="0">
                <a:ea typeface="ＭＳ Ｐゴシック" pitchFamily="34" charset="-128"/>
              </a:rPr>
              <a:t>E.g., for poker</a:t>
            </a:r>
          </a:p>
          <a:p>
            <a:r>
              <a:rPr lang="en-US" dirty="0">
                <a:ea typeface="ＭＳ Ｐゴシック" pitchFamily="34" charset="-128"/>
              </a:rPr>
              <a:t>Do stochastic search</a:t>
            </a:r>
          </a:p>
          <a:p>
            <a:pPr lvl="1"/>
            <a:r>
              <a:rPr lang="en-US" dirty="0">
                <a:ea typeface="ＭＳ Ｐゴシック" pitchFamily="34" charset="-128"/>
              </a:rPr>
              <a:t>E.g., for go</a:t>
            </a:r>
          </a:p>
          <a:p>
            <a:pPr lvl="2"/>
            <a:endParaRPr lang="en-US" dirty="0">
              <a:ea typeface="ＭＳ Ｐゴシック" pitchFamily="34" charset="-128"/>
            </a:endParaRPr>
          </a:p>
        </p:txBody>
      </p:sp>
      <p:sp>
        <p:nvSpPr>
          <p:cNvPr id="47108"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7109" name="Slide Number Placeholder 2"/>
          <p:cNvSpPr>
            <a:spLocks noGrp="1"/>
          </p:cNvSpPr>
          <p:nvPr>
            <p:ph type="sldNum" sz="quarter" idx="12"/>
          </p:nvPr>
        </p:nvSpPr>
        <p:spPr>
          <a:noFill/>
        </p:spPr>
        <p:txBody>
          <a:bodyPr/>
          <a:lstStyle/>
          <a:p>
            <a:r>
              <a:rPr lang="en-US"/>
              <a:t>       </a:t>
            </a:r>
            <a:fld id="{68AAE6BE-DA45-44C1-8BFE-0FF3C13A01CC}" type="slidenum">
              <a:rPr lang="en-US" smtClean="0"/>
              <a:pPr/>
              <a:t>71</a:t>
            </a:fld>
            <a:endParaRPr lang="en-US"/>
          </a:p>
        </p:txBody>
      </p:sp>
    </p:spTree>
    <p:extLst>
      <p:ext uri="{BB962C8B-B14F-4D97-AF65-F5344CB8AC3E}">
        <p14:creationId xmlns:p14="http://schemas.microsoft.com/office/powerpoint/2010/main" val="195686064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342900" y="5541169"/>
            <a:ext cx="1771650" cy="357188"/>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1800" b="1">
                <a:solidFill>
                  <a:schemeClr val="tx1"/>
                </a:solidFill>
                <a:latin typeface="Arial" charset="0"/>
                <a:ea typeface="MS PGothic" pitchFamily="34" charset="-128"/>
              </a:defRPr>
            </a:lvl1pPr>
            <a:lvl2pPr marL="557213" indent="-214313">
              <a:spcBef>
                <a:spcPct val="20000"/>
              </a:spcBef>
              <a:buClr>
                <a:srgbClr val="000099"/>
              </a:buClr>
              <a:buSzPct val="100000"/>
              <a:buChar char="•"/>
              <a:defRPr sz="1500">
                <a:solidFill>
                  <a:schemeClr val="tx1"/>
                </a:solidFill>
                <a:latin typeface="Arial" charset="0"/>
                <a:ea typeface="MS PGothic" pitchFamily="34" charset="-128"/>
              </a:defRPr>
            </a:lvl2pPr>
            <a:lvl3pPr marL="857250" indent="-171450">
              <a:spcBef>
                <a:spcPct val="20000"/>
              </a:spcBef>
              <a:buClr>
                <a:srgbClr val="000099"/>
              </a:buClr>
              <a:buSzPct val="100000"/>
              <a:buChar char="—"/>
              <a:defRPr>
                <a:solidFill>
                  <a:schemeClr val="tx1"/>
                </a:solidFill>
                <a:latin typeface="Arial" charset="0"/>
                <a:ea typeface="MS PGothic" pitchFamily="34" charset="-128"/>
              </a:defRPr>
            </a:lvl3pPr>
            <a:lvl4pPr marL="1200150" indent="-171450">
              <a:spcBef>
                <a:spcPct val="20000"/>
              </a:spcBef>
              <a:buClr>
                <a:srgbClr val="000099"/>
              </a:buClr>
              <a:buSzPct val="100000"/>
              <a:buChar char="–"/>
              <a:defRPr sz="1200">
                <a:solidFill>
                  <a:schemeClr val="tx1"/>
                </a:solidFill>
                <a:latin typeface="Arial" charset="0"/>
                <a:ea typeface="MS PGothic" pitchFamily="34" charset="-128"/>
              </a:defRPr>
            </a:lvl4pPr>
            <a:lvl5pPr marL="1543050" indent="-171450">
              <a:spcBef>
                <a:spcPct val="20000"/>
              </a:spcBef>
              <a:buClr>
                <a:srgbClr val="000099"/>
              </a:buClr>
              <a:buSzPct val="100000"/>
              <a:buChar char="»"/>
              <a:defRPr sz="1200">
                <a:solidFill>
                  <a:schemeClr val="tx1"/>
                </a:solidFill>
                <a:latin typeface="Arial" charset="0"/>
                <a:ea typeface="MS PGothic" pitchFamily="34" charset="-128"/>
              </a:defRPr>
            </a:lvl5pPr>
            <a:lvl6pPr marL="18859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6pPr>
            <a:lvl7pPr marL="22288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7pPr>
            <a:lvl8pPr marL="25717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8pPr>
            <a:lvl9pPr marL="29146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050" b="0"/>
              <a:pPr>
                <a:spcBef>
                  <a:spcPct val="0"/>
                </a:spcBef>
                <a:buClrTx/>
                <a:buSzTx/>
                <a:buFontTx/>
                <a:buNone/>
              </a:pPr>
              <a:t>72</a:t>
            </a:fld>
            <a:endParaRPr lang="en-US" altLang="en-US" sz="1050" b="0"/>
          </a:p>
        </p:txBody>
      </p:sp>
      <p:sp>
        <p:nvSpPr>
          <p:cNvPr id="14340" name="Rectangle 4"/>
          <p:cNvSpPr>
            <a:spLocks noGrp="1" noChangeArrowheads="1"/>
          </p:cNvSpPr>
          <p:nvPr>
            <p:ph type="ctrTitle"/>
          </p:nvPr>
        </p:nvSpPr>
        <p:spPr>
          <a:xfrm>
            <a:off x="914400" y="1847588"/>
            <a:ext cx="3657600" cy="1710000"/>
          </a:xfrm>
        </p:spPr>
        <p:txBody>
          <a:bodyPr/>
          <a:lstStyle/>
          <a:p>
            <a:r>
              <a:rPr lang="en-US" altLang="en-US" dirty="0" err="1" smtClean="0"/>
              <a:t>Expectimax</a:t>
            </a:r>
            <a:endParaRPr lang="en-US" altLang="en-US" dirty="0"/>
          </a:p>
        </p:txBody>
      </p:sp>
      <p:sp>
        <p:nvSpPr>
          <p:cNvPr id="14341" name="Rectangle 3"/>
          <p:cNvSpPr>
            <a:spLocks noGrp="1" noChangeArrowheads="1"/>
          </p:cNvSpPr>
          <p:nvPr>
            <p:ph type="subTitle" idx="1"/>
          </p:nvPr>
        </p:nvSpPr>
        <p:spPr>
          <a:xfrm>
            <a:off x="342900" y="3657601"/>
            <a:ext cx="7018528" cy="1143000"/>
          </a:xfrm>
        </p:spPr>
        <p:txBody>
          <a:bodyPr/>
          <a:lstStyle/>
          <a:p>
            <a:r>
              <a:rPr lang="en-US" dirty="0"/>
              <a:t>Read AIMA Chapter 16.1-16.3</a:t>
            </a:r>
            <a:r>
              <a:rPr lang="en-US" dirty="0" smtClean="0"/>
              <a:t>,</a:t>
            </a:r>
            <a:endParaRPr 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4914900" y="1921144"/>
            <a:ext cx="2789428" cy="36200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42900" y="5031331"/>
            <a:ext cx="4572000" cy="646331"/>
          </a:xfrm>
          <a:prstGeom prst="rect">
            <a:avLst/>
          </a:prstGeom>
        </p:spPr>
        <p:txBody>
          <a:bodyPr>
            <a:spAutoFit/>
          </a:bodyPr>
          <a:lstStyle/>
          <a:p>
            <a:pPr algn="ctr">
              <a:spcBef>
                <a:spcPct val="50000"/>
              </a:spcBef>
            </a:pPr>
            <a:r>
              <a:rPr lang="en-US" sz="1800" dirty="0">
                <a:latin typeface="Calibri"/>
                <a:cs typeface="Calibri"/>
              </a:rPr>
              <a:t>Slides courtesy of Dan Klein and Pieter </a:t>
            </a:r>
            <a:r>
              <a:rPr lang="en-US" sz="1800" dirty="0" err="1">
                <a:latin typeface="Calibri"/>
                <a:cs typeface="Calibri"/>
              </a:rPr>
              <a:t>Abbeel</a:t>
            </a:r>
            <a:r>
              <a:rPr lang="en-US" sz="1800" dirty="0">
                <a:latin typeface="Calibri"/>
                <a:cs typeface="Calibri"/>
              </a:rPr>
              <a:t/>
            </a:r>
            <a:br>
              <a:rPr lang="en-US" sz="1800" dirty="0">
                <a:latin typeface="Calibri"/>
                <a:cs typeface="Calibri"/>
              </a:rPr>
            </a:br>
            <a:r>
              <a:rPr lang="en-US" sz="1800" dirty="0">
                <a:latin typeface="Calibri"/>
                <a:cs typeface="Calibri"/>
              </a:rPr>
              <a:t>University </a:t>
            </a:r>
            <a:r>
              <a:rPr lang="en-US" sz="1800" dirty="0">
                <a:latin typeface="Calibri"/>
                <a:cs typeface="Calibri"/>
              </a:rPr>
              <a:t>of California, Berkeley</a:t>
            </a:r>
          </a:p>
        </p:txBody>
      </p:sp>
    </p:spTree>
    <p:extLst>
      <p:ext uri="{BB962C8B-B14F-4D97-AF65-F5344CB8AC3E}">
        <p14:creationId xmlns:p14="http://schemas.microsoft.com/office/powerpoint/2010/main" val="983566943"/>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Uncertain Outcomes</a:t>
            </a:r>
            <a:endParaRPr lang="en-US" dirty="0"/>
          </a:p>
        </p:txBody>
      </p:sp>
      <p:pic>
        <p:nvPicPr>
          <p:cNvPr id="4" name="Picture 3"/>
          <p:cNvPicPr>
            <a:picLocks noChangeAspect="1"/>
          </p:cNvPicPr>
          <p:nvPr/>
        </p:nvPicPr>
        <p:blipFill>
          <a:blip r:embed="rId2"/>
          <a:stretch>
            <a:fillRect/>
          </a:stretch>
        </p:blipFill>
        <p:spPr>
          <a:xfrm>
            <a:off x="1657350" y="1943100"/>
            <a:ext cx="5657850" cy="3771900"/>
          </a:xfrm>
          <a:prstGeom prst="rect">
            <a:avLst/>
          </a:prstGeom>
        </p:spPr>
      </p:pic>
    </p:spTree>
    <p:extLst>
      <p:ext uri="{BB962C8B-B14F-4D97-AF65-F5344CB8AC3E}">
        <p14:creationId xmlns:p14="http://schemas.microsoft.com/office/powerpoint/2010/main" val="1664471085"/>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Worst-Case vs. Average Case</a:t>
            </a:r>
          </a:p>
        </p:txBody>
      </p:sp>
      <p:sp>
        <p:nvSpPr>
          <p:cNvPr id="16388" name="AutoShape 5"/>
          <p:cNvSpPr>
            <a:spLocks noChangeArrowheads="1"/>
          </p:cNvSpPr>
          <p:nvPr/>
        </p:nvSpPr>
        <p:spPr bwMode="auto">
          <a:xfrm>
            <a:off x="4343400" y="240030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6389" name="AutoShape 6"/>
          <p:cNvSpPr>
            <a:spLocks noChangeArrowheads="1"/>
          </p:cNvSpPr>
          <p:nvPr/>
        </p:nvSpPr>
        <p:spPr bwMode="auto">
          <a:xfrm rot="10800000">
            <a:off x="3771900" y="314325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390" name="AutoShape 7"/>
          <p:cNvSpPr>
            <a:spLocks noChangeArrowheads="1"/>
          </p:cNvSpPr>
          <p:nvPr/>
        </p:nvSpPr>
        <p:spPr bwMode="auto">
          <a:xfrm rot="10800000">
            <a:off x="4914900" y="314325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391" name="Rectangle 8"/>
          <p:cNvSpPr>
            <a:spLocks noChangeArrowheads="1"/>
          </p:cNvSpPr>
          <p:nvPr/>
        </p:nvSpPr>
        <p:spPr bwMode="auto">
          <a:xfrm>
            <a:off x="34861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16392" name="Rectangle 9"/>
          <p:cNvSpPr>
            <a:spLocks noChangeArrowheads="1"/>
          </p:cNvSpPr>
          <p:nvPr/>
        </p:nvSpPr>
        <p:spPr bwMode="auto">
          <a:xfrm>
            <a:off x="400050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16393" name="Rectangle 10"/>
          <p:cNvSpPr>
            <a:spLocks noChangeArrowheads="1"/>
          </p:cNvSpPr>
          <p:nvPr/>
        </p:nvSpPr>
        <p:spPr bwMode="auto">
          <a:xfrm>
            <a:off x="46291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9</a:t>
            </a:r>
          </a:p>
        </p:txBody>
      </p:sp>
      <p:sp>
        <p:nvSpPr>
          <p:cNvPr id="16394" name="Rectangle 11"/>
          <p:cNvSpPr>
            <a:spLocks noChangeArrowheads="1"/>
          </p:cNvSpPr>
          <p:nvPr/>
        </p:nvSpPr>
        <p:spPr bwMode="auto">
          <a:xfrm>
            <a:off x="52006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3914775" y="2628900"/>
            <a:ext cx="571500" cy="51435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4486275" y="2628900"/>
            <a:ext cx="571500" cy="51435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3629025" y="3371850"/>
            <a:ext cx="285750" cy="74295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3914775" y="3371850"/>
            <a:ext cx="228600" cy="74295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4772025" y="3371850"/>
            <a:ext cx="285750" cy="74295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5057775" y="3371850"/>
            <a:ext cx="285750" cy="74295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4645819" y="2214652"/>
            <a:ext cx="497681" cy="646331"/>
          </a:xfrm>
          <a:prstGeom prst="rect">
            <a:avLst/>
          </a:prstGeom>
          <a:noFill/>
          <a:ln w="12700">
            <a:noFill/>
            <a:miter lim="800000"/>
            <a:headEnd/>
            <a:tailEnd/>
          </a:ln>
        </p:spPr>
        <p:txBody>
          <a:bodyPr anchor="ctr">
            <a:spAutoFit/>
          </a:bodyPr>
          <a:lstStyle/>
          <a:p>
            <a:pPr algn="ctr">
              <a:spcBef>
                <a:spcPct val="50000"/>
              </a:spcBef>
            </a:pPr>
            <a:r>
              <a:rPr lang="en-US" sz="1800" b="1">
                <a:latin typeface="Calibri" pitchFamily="34" charset="0"/>
              </a:rPr>
              <a:t>max</a:t>
            </a:r>
          </a:p>
        </p:txBody>
      </p:sp>
      <p:sp>
        <p:nvSpPr>
          <p:cNvPr id="16402" name="Text Box 19"/>
          <p:cNvSpPr txBox="1">
            <a:spLocks noChangeArrowheads="1"/>
          </p:cNvSpPr>
          <p:nvPr/>
        </p:nvSpPr>
        <p:spPr bwMode="auto">
          <a:xfrm>
            <a:off x="5257801" y="2900452"/>
            <a:ext cx="497681" cy="646331"/>
          </a:xfrm>
          <a:prstGeom prst="rect">
            <a:avLst/>
          </a:prstGeom>
          <a:noFill/>
          <a:ln w="12700">
            <a:noFill/>
            <a:miter lim="800000"/>
            <a:headEnd/>
            <a:tailEnd/>
          </a:ln>
        </p:spPr>
        <p:txBody>
          <a:bodyPr anchor="ctr">
            <a:spAutoFit/>
          </a:bodyPr>
          <a:lstStyle/>
          <a:p>
            <a:pPr algn="ctr">
              <a:spcBef>
                <a:spcPct val="50000"/>
              </a:spcBef>
            </a:pPr>
            <a:r>
              <a:rPr lang="en-US" sz="1800" b="1">
                <a:latin typeface="Calibri" pitchFamily="34" charset="0"/>
              </a:rPr>
              <a:t>min</a:t>
            </a:r>
          </a:p>
        </p:txBody>
      </p:sp>
      <p:sp>
        <p:nvSpPr>
          <p:cNvPr id="24" name="Oval 15"/>
          <p:cNvSpPr>
            <a:spLocks noChangeArrowheads="1"/>
          </p:cNvSpPr>
          <p:nvPr/>
        </p:nvSpPr>
        <p:spPr bwMode="auto">
          <a:xfrm>
            <a:off x="3771900" y="31432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5" name="Oval 16"/>
          <p:cNvSpPr>
            <a:spLocks noChangeArrowheads="1"/>
          </p:cNvSpPr>
          <p:nvPr/>
        </p:nvSpPr>
        <p:spPr bwMode="auto">
          <a:xfrm>
            <a:off x="4914900" y="31432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6" name="TextBox 25"/>
          <p:cNvSpPr txBox="1"/>
          <p:nvPr/>
        </p:nvSpPr>
        <p:spPr>
          <a:xfrm>
            <a:off x="0" y="4800600"/>
            <a:ext cx="9144000" cy="415498"/>
          </a:xfrm>
          <a:prstGeom prst="rect">
            <a:avLst/>
          </a:prstGeom>
          <a:noFill/>
        </p:spPr>
        <p:txBody>
          <a:bodyPr wrap="square" rtlCol="0">
            <a:spAutoFit/>
          </a:bodyPr>
          <a:lstStyle/>
          <a:p>
            <a:pPr algn="ctr"/>
            <a:r>
              <a:rPr lang="en-US" sz="2100" dirty="0">
                <a:latin typeface="Calibri" pitchFamily="34" charset="0"/>
              </a:rPr>
              <a:t>Idea: Uncertain outcomes controlled by chance, not an adversary!</a:t>
            </a:r>
            <a:endParaRPr lang="en-US" sz="2100" dirty="0">
              <a:latin typeface="Calibri" pitchFamily="34" charset="0"/>
            </a:endParaRPr>
          </a:p>
        </p:txBody>
      </p:sp>
      <p:pic>
        <p:nvPicPr>
          <p:cNvPr id="2" name="Picture 1"/>
          <p:cNvPicPr>
            <a:picLocks noChangeAspect="1"/>
          </p:cNvPicPr>
          <p:nvPr/>
        </p:nvPicPr>
        <p:blipFill>
          <a:blip r:embed="rId3"/>
          <a:stretch>
            <a:fillRect/>
          </a:stretch>
        </p:blipFill>
        <p:spPr>
          <a:xfrm>
            <a:off x="6343650" y="1952980"/>
            <a:ext cx="2171700" cy="1874901"/>
          </a:xfrm>
          <a:prstGeom prst="rect">
            <a:avLst/>
          </a:prstGeom>
        </p:spPr>
      </p:pic>
      <p:pic>
        <p:nvPicPr>
          <p:cNvPr id="3" name="Picture 2"/>
          <p:cNvPicPr>
            <a:picLocks noChangeAspect="1"/>
          </p:cNvPicPr>
          <p:nvPr/>
        </p:nvPicPr>
        <p:blipFill>
          <a:blip r:embed="rId4"/>
          <a:stretch>
            <a:fillRect/>
          </a:stretch>
        </p:blipFill>
        <p:spPr>
          <a:xfrm>
            <a:off x="777908" y="1952980"/>
            <a:ext cx="1824734" cy="1622189"/>
          </a:xfrm>
          <a:prstGeom prst="rect">
            <a:avLst/>
          </a:prstGeom>
        </p:spPr>
      </p:pic>
    </p:spTree>
    <p:extLst>
      <p:ext uri="{BB962C8B-B14F-4D97-AF65-F5344CB8AC3E}">
        <p14:creationId xmlns:p14="http://schemas.microsoft.com/office/powerpoint/2010/main" val="688018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38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39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90" grpId="0" animBg="1"/>
      <p:bldP spid="24" grpId="0" animBg="1"/>
      <p:bldP spid="2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smtClean="0"/>
              <a:t>Expectimax</a:t>
            </a:r>
            <a:r>
              <a:rPr lang="en-US" dirty="0" smtClean="0"/>
              <a:t> Search</a:t>
            </a:r>
          </a:p>
        </p:txBody>
      </p:sp>
      <p:sp>
        <p:nvSpPr>
          <p:cNvPr id="1106947" name="Rectangle 3"/>
          <p:cNvSpPr>
            <a:spLocks noGrp="1" noChangeArrowheads="1"/>
          </p:cNvSpPr>
          <p:nvPr>
            <p:ph idx="1"/>
          </p:nvPr>
        </p:nvSpPr>
        <p:spPr>
          <a:xfrm>
            <a:off x="342900" y="1943100"/>
            <a:ext cx="5600700" cy="3657600"/>
          </a:xfrm>
        </p:spPr>
        <p:txBody>
          <a:bodyPr/>
          <a:lstStyle/>
          <a:p>
            <a:pPr>
              <a:lnSpc>
                <a:spcPct val="85000"/>
              </a:lnSpc>
              <a:spcBef>
                <a:spcPct val="0"/>
              </a:spcBef>
            </a:pPr>
            <a:r>
              <a:rPr lang="en-US" sz="1650" dirty="0"/>
              <a:t>Why wouldn’t we know what the result of an action will be?</a:t>
            </a:r>
          </a:p>
          <a:p>
            <a:pPr lvl="1">
              <a:lnSpc>
                <a:spcPct val="85000"/>
              </a:lnSpc>
              <a:spcBef>
                <a:spcPct val="0"/>
              </a:spcBef>
            </a:pPr>
            <a:r>
              <a:rPr lang="en-US" sz="1500" dirty="0"/>
              <a:t>Explicit randomness: rolling dice</a:t>
            </a:r>
          </a:p>
          <a:p>
            <a:pPr lvl="1">
              <a:lnSpc>
                <a:spcPct val="85000"/>
              </a:lnSpc>
              <a:spcBef>
                <a:spcPct val="0"/>
              </a:spcBef>
            </a:pPr>
            <a:r>
              <a:rPr lang="en-US" sz="1500" dirty="0"/>
              <a:t>Unpredictable opponents: the opponent isn’t optimal</a:t>
            </a:r>
          </a:p>
          <a:p>
            <a:pPr lvl="1">
              <a:lnSpc>
                <a:spcPct val="85000"/>
              </a:lnSpc>
              <a:spcBef>
                <a:spcPct val="0"/>
              </a:spcBef>
            </a:pPr>
            <a:r>
              <a:rPr lang="en-US" sz="1500" dirty="0"/>
              <a:t>Actions can fail: when moving a robot, wheels might slip</a:t>
            </a:r>
          </a:p>
          <a:p>
            <a:pPr lvl="1">
              <a:lnSpc>
                <a:spcPct val="85000"/>
              </a:lnSpc>
              <a:spcBef>
                <a:spcPct val="0"/>
              </a:spcBef>
            </a:pPr>
            <a:endParaRPr lang="en-US" sz="1500" dirty="0"/>
          </a:p>
          <a:p>
            <a:pPr>
              <a:lnSpc>
                <a:spcPct val="85000"/>
              </a:lnSpc>
              <a:spcBef>
                <a:spcPct val="0"/>
              </a:spcBef>
            </a:pPr>
            <a:r>
              <a:rPr lang="en-US" sz="1650" dirty="0"/>
              <a:t>Values should now reflect average-case (</a:t>
            </a:r>
            <a:r>
              <a:rPr lang="en-US" sz="1650" dirty="0" err="1"/>
              <a:t>expectimax</a:t>
            </a:r>
            <a:r>
              <a:rPr lang="en-US" sz="1650" dirty="0"/>
              <a:t>) outcomes, not worst-case (</a:t>
            </a:r>
            <a:r>
              <a:rPr lang="en-US" sz="1650" dirty="0" err="1"/>
              <a:t>minimax</a:t>
            </a:r>
            <a:r>
              <a:rPr lang="en-US" sz="1650" dirty="0"/>
              <a:t>) outcomes</a:t>
            </a:r>
          </a:p>
          <a:p>
            <a:pPr>
              <a:lnSpc>
                <a:spcPct val="85000"/>
              </a:lnSpc>
              <a:spcBef>
                <a:spcPct val="0"/>
              </a:spcBef>
            </a:pPr>
            <a:endParaRPr lang="en-US" sz="1650" dirty="0"/>
          </a:p>
          <a:p>
            <a:pPr>
              <a:lnSpc>
                <a:spcPct val="85000"/>
              </a:lnSpc>
              <a:spcBef>
                <a:spcPct val="0"/>
              </a:spcBef>
            </a:pPr>
            <a:r>
              <a:rPr lang="en-US" sz="1650" dirty="0" err="1">
                <a:solidFill>
                  <a:srgbClr val="C00000"/>
                </a:solidFill>
              </a:rPr>
              <a:t>Expectimax</a:t>
            </a:r>
            <a:r>
              <a:rPr lang="en-US" sz="1650" dirty="0">
                <a:solidFill>
                  <a:srgbClr val="C00000"/>
                </a:solidFill>
              </a:rPr>
              <a:t> search:</a:t>
            </a:r>
            <a:r>
              <a:rPr lang="en-US" sz="1650" dirty="0"/>
              <a:t> compute the average score under optimal play</a:t>
            </a:r>
          </a:p>
          <a:p>
            <a:pPr lvl="1">
              <a:lnSpc>
                <a:spcPct val="85000"/>
              </a:lnSpc>
              <a:spcBef>
                <a:spcPct val="0"/>
              </a:spcBef>
            </a:pPr>
            <a:r>
              <a:rPr lang="en-US" sz="1500" dirty="0"/>
              <a:t>Max nodes as in </a:t>
            </a:r>
            <a:r>
              <a:rPr lang="en-US" sz="1500" dirty="0" err="1"/>
              <a:t>minimax</a:t>
            </a:r>
            <a:r>
              <a:rPr lang="en-US" sz="1500" dirty="0"/>
              <a:t> search</a:t>
            </a:r>
          </a:p>
          <a:p>
            <a:pPr lvl="1">
              <a:lnSpc>
                <a:spcPct val="85000"/>
              </a:lnSpc>
              <a:spcBef>
                <a:spcPct val="0"/>
              </a:spcBef>
            </a:pPr>
            <a:r>
              <a:rPr lang="en-US" sz="1500" dirty="0"/>
              <a:t>Chance nodes are like min nodes but the outcome is uncertain</a:t>
            </a:r>
          </a:p>
          <a:p>
            <a:pPr lvl="1">
              <a:lnSpc>
                <a:spcPct val="85000"/>
              </a:lnSpc>
              <a:spcBef>
                <a:spcPct val="0"/>
              </a:spcBef>
            </a:pPr>
            <a:r>
              <a:rPr lang="en-US" sz="1500" dirty="0"/>
              <a:t>Calculate their </a:t>
            </a:r>
            <a:r>
              <a:rPr lang="en-US" sz="1500" dirty="0">
                <a:solidFill>
                  <a:srgbClr val="CC0000"/>
                </a:solidFill>
              </a:rPr>
              <a:t>expected utilities</a:t>
            </a:r>
            <a:endParaRPr lang="en-US" sz="1500" dirty="0"/>
          </a:p>
          <a:p>
            <a:pPr lvl="1">
              <a:lnSpc>
                <a:spcPct val="85000"/>
              </a:lnSpc>
              <a:spcBef>
                <a:spcPct val="0"/>
              </a:spcBef>
            </a:pPr>
            <a:r>
              <a:rPr lang="en-US" sz="1500" dirty="0"/>
              <a:t>I.e. take weighted average (expectation) of children</a:t>
            </a:r>
          </a:p>
          <a:p>
            <a:pPr>
              <a:lnSpc>
                <a:spcPct val="85000"/>
              </a:lnSpc>
              <a:spcBef>
                <a:spcPct val="0"/>
              </a:spcBef>
            </a:pPr>
            <a:endParaRPr lang="en-US" sz="1650" dirty="0"/>
          </a:p>
          <a:p>
            <a:pPr>
              <a:lnSpc>
                <a:spcPct val="85000"/>
              </a:lnSpc>
              <a:spcBef>
                <a:spcPct val="0"/>
              </a:spcBef>
            </a:pPr>
            <a:r>
              <a:rPr lang="en-US" sz="1650" dirty="0"/>
              <a:t>Later, we’ll learn how to formalize the underlying uncertain-result problems as </a:t>
            </a:r>
            <a:r>
              <a:rPr lang="en-US" sz="1650" dirty="0">
                <a:solidFill>
                  <a:srgbClr val="C00000"/>
                </a:solidFill>
              </a:rPr>
              <a:t>Markov Decision Processes</a:t>
            </a:r>
          </a:p>
        </p:txBody>
      </p:sp>
      <p:sp>
        <p:nvSpPr>
          <p:cNvPr id="5126" name="AutoShape 4"/>
          <p:cNvSpPr>
            <a:spLocks noChangeArrowheads="1"/>
          </p:cNvSpPr>
          <p:nvPr/>
        </p:nvSpPr>
        <p:spPr bwMode="auto">
          <a:xfrm>
            <a:off x="7143750" y="222885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5127" name="Rectangle 5"/>
          <p:cNvSpPr>
            <a:spLocks noChangeArrowheads="1"/>
          </p:cNvSpPr>
          <p:nvPr/>
        </p:nvSpPr>
        <p:spPr bwMode="auto">
          <a:xfrm>
            <a:off x="62865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5128" name="Rectangle 6"/>
          <p:cNvSpPr>
            <a:spLocks noChangeArrowheads="1"/>
          </p:cNvSpPr>
          <p:nvPr/>
        </p:nvSpPr>
        <p:spPr bwMode="auto">
          <a:xfrm>
            <a:off x="680085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4</a:t>
            </a:r>
          </a:p>
        </p:txBody>
      </p:sp>
      <p:sp>
        <p:nvSpPr>
          <p:cNvPr id="5129" name="Rectangle 7"/>
          <p:cNvSpPr>
            <a:spLocks noChangeArrowheads="1"/>
          </p:cNvSpPr>
          <p:nvPr/>
        </p:nvSpPr>
        <p:spPr bwMode="auto">
          <a:xfrm>
            <a:off x="74295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5130" name="Rectangle 8"/>
          <p:cNvSpPr>
            <a:spLocks noChangeArrowheads="1"/>
          </p:cNvSpPr>
          <p:nvPr/>
        </p:nvSpPr>
        <p:spPr bwMode="auto">
          <a:xfrm>
            <a:off x="80010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7</a:t>
            </a:r>
          </a:p>
        </p:txBody>
      </p:sp>
      <p:cxnSp>
        <p:nvCxnSpPr>
          <p:cNvPr id="5131" name="AutoShape 9"/>
          <p:cNvCxnSpPr>
            <a:cxnSpLocks noChangeShapeType="1"/>
            <a:stCxn id="5126" idx="3"/>
            <a:endCxn id="5137" idx="0"/>
          </p:cNvCxnSpPr>
          <p:nvPr/>
        </p:nvCxnSpPr>
        <p:spPr bwMode="auto">
          <a:xfrm flipH="1">
            <a:off x="6715125" y="2457450"/>
            <a:ext cx="571500" cy="457200"/>
          </a:xfrm>
          <a:prstGeom prst="straightConnector1">
            <a:avLst/>
          </a:prstGeom>
          <a:noFill/>
          <a:ln w="9525">
            <a:solidFill>
              <a:schemeClr val="tx1"/>
            </a:solidFill>
            <a:round/>
            <a:headEnd/>
            <a:tailEnd type="triangle" w="med" len="med"/>
          </a:ln>
        </p:spPr>
      </p:cxnSp>
      <p:cxnSp>
        <p:nvCxnSpPr>
          <p:cNvPr id="5132" name="AutoShape 10"/>
          <p:cNvCxnSpPr>
            <a:cxnSpLocks noChangeShapeType="1"/>
            <a:stCxn id="5126" idx="3"/>
            <a:endCxn id="5138" idx="0"/>
          </p:cNvCxnSpPr>
          <p:nvPr/>
        </p:nvCxnSpPr>
        <p:spPr bwMode="auto">
          <a:xfrm>
            <a:off x="7286625" y="2457450"/>
            <a:ext cx="571500" cy="457200"/>
          </a:xfrm>
          <a:prstGeom prst="straightConnector1">
            <a:avLst/>
          </a:prstGeom>
          <a:noFill/>
          <a:ln w="9525">
            <a:solidFill>
              <a:schemeClr val="tx1"/>
            </a:solidFill>
            <a:round/>
            <a:headEnd/>
            <a:tailEnd type="triangle" w="med" len="med"/>
          </a:ln>
        </p:spPr>
      </p:cxnSp>
      <p:cxnSp>
        <p:nvCxnSpPr>
          <p:cNvPr id="5133" name="AutoShape 11"/>
          <p:cNvCxnSpPr>
            <a:cxnSpLocks noChangeShapeType="1"/>
            <a:endCxn id="5127" idx="0"/>
          </p:cNvCxnSpPr>
          <p:nvPr/>
        </p:nvCxnSpPr>
        <p:spPr bwMode="auto">
          <a:xfrm flipH="1">
            <a:off x="6429375" y="3200400"/>
            <a:ext cx="285750" cy="742950"/>
          </a:xfrm>
          <a:prstGeom prst="straightConnector1">
            <a:avLst/>
          </a:prstGeom>
          <a:noFill/>
          <a:ln w="9525">
            <a:solidFill>
              <a:schemeClr val="tx1"/>
            </a:solidFill>
            <a:round/>
            <a:headEnd/>
            <a:tailEnd type="triangle" w="med" len="med"/>
          </a:ln>
        </p:spPr>
      </p:cxnSp>
      <p:cxnSp>
        <p:nvCxnSpPr>
          <p:cNvPr id="5134" name="AutoShape 12"/>
          <p:cNvCxnSpPr>
            <a:cxnSpLocks noChangeShapeType="1"/>
            <a:endCxn id="5128" idx="0"/>
          </p:cNvCxnSpPr>
          <p:nvPr/>
        </p:nvCxnSpPr>
        <p:spPr bwMode="auto">
          <a:xfrm>
            <a:off x="6715125" y="3200400"/>
            <a:ext cx="228600" cy="742950"/>
          </a:xfrm>
          <a:prstGeom prst="straightConnector1">
            <a:avLst/>
          </a:prstGeom>
          <a:noFill/>
          <a:ln w="9525">
            <a:solidFill>
              <a:schemeClr val="tx1"/>
            </a:solidFill>
            <a:round/>
            <a:headEnd/>
            <a:tailEnd type="triangle" w="med" len="med"/>
          </a:ln>
        </p:spPr>
      </p:cxnSp>
      <p:cxnSp>
        <p:nvCxnSpPr>
          <p:cNvPr id="5135" name="AutoShape 13"/>
          <p:cNvCxnSpPr>
            <a:cxnSpLocks noChangeShapeType="1"/>
            <a:endCxn id="5129" idx="0"/>
          </p:cNvCxnSpPr>
          <p:nvPr/>
        </p:nvCxnSpPr>
        <p:spPr bwMode="auto">
          <a:xfrm flipH="1">
            <a:off x="7572375" y="3200400"/>
            <a:ext cx="285750" cy="742950"/>
          </a:xfrm>
          <a:prstGeom prst="straightConnector1">
            <a:avLst/>
          </a:prstGeom>
          <a:noFill/>
          <a:ln w="9525">
            <a:solidFill>
              <a:schemeClr val="tx1"/>
            </a:solidFill>
            <a:round/>
            <a:headEnd/>
            <a:tailEnd type="triangle" w="med" len="med"/>
          </a:ln>
        </p:spPr>
      </p:cxnSp>
      <p:cxnSp>
        <p:nvCxnSpPr>
          <p:cNvPr id="5136" name="AutoShape 14"/>
          <p:cNvCxnSpPr>
            <a:cxnSpLocks noChangeShapeType="1"/>
            <a:endCxn id="5130" idx="0"/>
          </p:cNvCxnSpPr>
          <p:nvPr/>
        </p:nvCxnSpPr>
        <p:spPr bwMode="auto">
          <a:xfrm>
            <a:off x="7858125" y="3200400"/>
            <a:ext cx="285750" cy="742950"/>
          </a:xfrm>
          <a:prstGeom prst="straightConnector1">
            <a:avLst/>
          </a:prstGeom>
          <a:noFill/>
          <a:ln w="9525">
            <a:solidFill>
              <a:schemeClr val="tx1"/>
            </a:solidFill>
            <a:round/>
            <a:headEnd/>
            <a:tailEnd type="triangle" w="med" len="med"/>
          </a:ln>
        </p:spPr>
      </p:cxnSp>
      <p:sp>
        <p:nvSpPr>
          <p:cNvPr id="5137" name="Oval 15"/>
          <p:cNvSpPr>
            <a:spLocks noChangeArrowheads="1"/>
          </p:cNvSpPr>
          <p:nvPr/>
        </p:nvSpPr>
        <p:spPr bwMode="auto">
          <a:xfrm>
            <a:off x="6572250" y="29146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5138" name="Oval 16"/>
          <p:cNvSpPr>
            <a:spLocks noChangeArrowheads="1"/>
          </p:cNvSpPr>
          <p:nvPr/>
        </p:nvSpPr>
        <p:spPr bwMode="auto">
          <a:xfrm>
            <a:off x="7715250" y="29146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5139" name="Text Box 17"/>
          <p:cNvSpPr txBox="1">
            <a:spLocks noChangeArrowheads="1"/>
          </p:cNvSpPr>
          <p:nvPr/>
        </p:nvSpPr>
        <p:spPr bwMode="auto">
          <a:xfrm>
            <a:off x="7446169" y="1996768"/>
            <a:ext cx="497681" cy="646331"/>
          </a:xfrm>
          <a:prstGeom prst="rect">
            <a:avLst/>
          </a:prstGeom>
          <a:noFill/>
          <a:ln w="12700">
            <a:noFill/>
            <a:miter lim="800000"/>
            <a:headEnd/>
            <a:tailEnd/>
          </a:ln>
        </p:spPr>
        <p:txBody>
          <a:bodyPr anchor="ctr">
            <a:spAutoFit/>
          </a:bodyPr>
          <a:lstStyle/>
          <a:p>
            <a:pPr algn="ctr">
              <a:spcBef>
                <a:spcPct val="50000"/>
              </a:spcBef>
            </a:pPr>
            <a:r>
              <a:rPr lang="en-US" sz="1800" b="1">
                <a:latin typeface="Calibri" pitchFamily="34" charset="0"/>
              </a:rPr>
              <a:t>max</a:t>
            </a:r>
          </a:p>
        </p:txBody>
      </p:sp>
      <p:sp>
        <p:nvSpPr>
          <p:cNvPr id="5140" name="Text Box 18"/>
          <p:cNvSpPr txBox="1">
            <a:spLocks noChangeArrowheads="1"/>
          </p:cNvSpPr>
          <p:nvPr/>
        </p:nvSpPr>
        <p:spPr bwMode="auto">
          <a:xfrm>
            <a:off x="8001000" y="2730193"/>
            <a:ext cx="800100" cy="646331"/>
          </a:xfrm>
          <a:prstGeom prst="rect">
            <a:avLst/>
          </a:prstGeom>
          <a:noFill/>
          <a:ln w="12700">
            <a:noFill/>
            <a:miter lim="800000"/>
            <a:headEnd/>
            <a:tailEnd/>
          </a:ln>
        </p:spPr>
        <p:txBody>
          <a:bodyPr anchor="ctr">
            <a:spAutoFit/>
          </a:bodyPr>
          <a:lstStyle/>
          <a:p>
            <a:pPr algn="ctr">
              <a:spcBef>
                <a:spcPct val="50000"/>
              </a:spcBef>
            </a:pPr>
            <a:r>
              <a:rPr lang="en-US" sz="1800" b="1" dirty="0">
                <a:latin typeface="Calibri" pitchFamily="34" charset="0"/>
              </a:rPr>
              <a:t>chance</a:t>
            </a:r>
          </a:p>
        </p:txBody>
      </p:sp>
      <p:sp>
        <p:nvSpPr>
          <p:cNvPr id="5141" name="Rectangle 8"/>
          <p:cNvSpPr>
            <a:spLocks noChangeArrowheads="1"/>
          </p:cNvSpPr>
          <p:nvPr/>
        </p:nvSpPr>
        <p:spPr bwMode="auto">
          <a:xfrm>
            <a:off x="62865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5142" name="Rectangle 9"/>
          <p:cNvSpPr>
            <a:spLocks noChangeArrowheads="1"/>
          </p:cNvSpPr>
          <p:nvPr/>
        </p:nvSpPr>
        <p:spPr bwMode="auto">
          <a:xfrm>
            <a:off x="680085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5143" name="Rectangle 10"/>
          <p:cNvSpPr>
            <a:spLocks noChangeArrowheads="1"/>
          </p:cNvSpPr>
          <p:nvPr/>
        </p:nvSpPr>
        <p:spPr bwMode="auto">
          <a:xfrm>
            <a:off x="74295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Calibri" pitchFamily="34" charset="0"/>
              </a:rPr>
              <a:t>9</a:t>
            </a:r>
          </a:p>
        </p:txBody>
      </p:sp>
      <p:sp>
        <p:nvSpPr>
          <p:cNvPr id="5144" name="Rectangle 11"/>
          <p:cNvSpPr>
            <a:spLocks noChangeArrowheads="1"/>
          </p:cNvSpPr>
          <p:nvPr/>
        </p:nvSpPr>
        <p:spPr bwMode="auto">
          <a:xfrm>
            <a:off x="80010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Calibri" pitchFamily="34" charset="0"/>
              </a:rPr>
              <a:t>100</a:t>
            </a:r>
          </a:p>
        </p:txBody>
      </p:sp>
    </p:spTree>
    <p:extLst>
      <p:ext uri="{BB962C8B-B14F-4D97-AF65-F5344CB8AC3E}">
        <p14:creationId xmlns:p14="http://schemas.microsoft.com/office/powerpoint/2010/main" val="908863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694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694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694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694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69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88595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8859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943100"/>
            <a:ext cx="5715000" cy="1428750"/>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smtClean="0"/>
          </a:p>
        </p:txBody>
      </p:sp>
      <p:sp>
        <p:nvSpPr>
          <p:cNvPr id="13315" name="Content Placeholder 2"/>
          <p:cNvSpPr>
            <a:spLocks noGrp="1"/>
          </p:cNvSpPr>
          <p:nvPr>
            <p:ph idx="1"/>
          </p:nvPr>
        </p:nvSpPr>
        <p:spPr>
          <a:xfrm>
            <a:off x="1828800" y="194310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00B050"/>
                </a:solidFill>
              </a:rPr>
              <a:t>EXP</a:t>
            </a:r>
            <a:r>
              <a:rPr lang="en-US" sz="1800" dirty="0"/>
              <a:t>: return </a:t>
            </a:r>
            <a:r>
              <a:rPr lang="en-US" sz="1800" dirty="0">
                <a:solidFill>
                  <a:srgbClr val="00B050"/>
                </a:solidFill>
              </a:rPr>
              <a:t>exp-value(state)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00B050"/>
                </a:solidFill>
                <a:latin typeface="Calibri" pitchFamily="34" charset="0"/>
                <a:cs typeface="+mn-cs"/>
              </a:rPr>
              <a:t>def exp-value(state):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latin typeface="Calibri" pitchFamily="34" charset="0"/>
                <a:cs typeface="Times New Roman" pitchFamily="18" charset="0"/>
              </a:rPr>
              <a:t>0</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557185" lvl="1" indent="-214303">
              <a:lnSpc>
                <a:spcPct val="80000"/>
              </a:lnSpc>
              <a:spcBef>
                <a:spcPct val="20000"/>
              </a:spcBef>
              <a:buClr>
                <a:schemeClr val="tx1"/>
              </a:buClr>
              <a:defRPr/>
            </a:pPr>
            <a:r>
              <a:rPr lang="en-US" sz="1800" kern="0" dirty="0">
                <a:latin typeface="Calibri" pitchFamily="34" charset="0"/>
              </a:rPr>
              <a:t>		p = probability(successor)</a:t>
            </a:r>
          </a:p>
          <a:p>
            <a:pPr marL="857207" lvl="2" indent="-171442">
              <a:lnSpc>
                <a:spcPct val="80000"/>
              </a:lnSpc>
              <a:spcBef>
                <a:spcPct val="20000"/>
              </a:spcBef>
              <a:buClr>
                <a:schemeClr val="accent2"/>
              </a:buClr>
              <a:defRPr/>
            </a:pPr>
            <a:r>
              <a:rPr lang="en-US" sz="1800" kern="0" dirty="0">
                <a:latin typeface="Calibri" pitchFamily="34" charset="0"/>
              </a:rPr>
              <a:t>v += p * </a:t>
            </a:r>
            <a:r>
              <a:rPr lang="en-US" sz="1800" kern="0" dirty="0">
                <a:solidFill>
                  <a:srgbClr val="7030A0"/>
                </a:solidFill>
                <a:latin typeface="Calibri" pitchFamily="34" charset="0"/>
              </a:rPr>
              <a:t>value(successor)</a:t>
            </a:r>
            <a:endParaRPr lang="en-US" sz="1800" kern="0" dirty="0">
              <a:latin typeface="Calibri" pitchFamily="34" charset="0"/>
            </a:endParaRP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1869267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a:p>
        </p:txBody>
      </p:sp>
      <p:sp>
        <p:nvSpPr>
          <p:cNvPr id="4" name="Rounded Rectangle 3"/>
          <p:cNvSpPr/>
          <p:nvPr/>
        </p:nvSpPr>
        <p:spPr>
          <a:xfrm>
            <a:off x="514350" y="2114550"/>
            <a:ext cx="3543300" cy="188595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Content Placeholder 2"/>
          <p:cNvSpPr txBox="1">
            <a:spLocks/>
          </p:cNvSpPr>
          <p:nvPr/>
        </p:nvSpPr>
        <p:spPr bwMode="auto">
          <a:xfrm>
            <a:off x="608868" y="22288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00B050"/>
                </a:solidFill>
                <a:latin typeface="Calibri" pitchFamily="34" charset="0"/>
                <a:cs typeface="+mn-cs"/>
              </a:rPr>
              <a:t>def exp-value(state):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latin typeface="Calibri" pitchFamily="34" charset="0"/>
                <a:cs typeface="Times New Roman" pitchFamily="18" charset="0"/>
              </a:rPr>
              <a:t>0</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557185" lvl="1" indent="-214303">
              <a:lnSpc>
                <a:spcPct val="80000"/>
              </a:lnSpc>
              <a:spcBef>
                <a:spcPct val="20000"/>
              </a:spcBef>
              <a:buClr>
                <a:schemeClr val="tx1"/>
              </a:buClr>
              <a:defRPr/>
            </a:pPr>
            <a:r>
              <a:rPr lang="en-US" sz="1800" kern="0" dirty="0">
                <a:latin typeface="Calibri" pitchFamily="34" charset="0"/>
              </a:rPr>
              <a:t>		p = probability(successor)</a:t>
            </a:r>
          </a:p>
          <a:p>
            <a:pPr marL="857207" lvl="2" indent="-171442">
              <a:lnSpc>
                <a:spcPct val="80000"/>
              </a:lnSpc>
              <a:spcBef>
                <a:spcPct val="20000"/>
              </a:spcBef>
              <a:buClr>
                <a:schemeClr val="accent2"/>
              </a:buClr>
              <a:defRPr/>
            </a:pPr>
            <a:r>
              <a:rPr lang="en-US" sz="1800" kern="0" dirty="0">
                <a:latin typeface="Calibri" pitchFamily="34" charset="0"/>
              </a:rPr>
              <a:t>v += p * </a:t>
            </a:r>
            <a:r>
              <a:rPr lang="en-US" sz="1800" kern="0" dirty="0">
                <a:solidFill>
                  <a:srgbClr val="7030A0"/>
                </a:solidFill>
                <a:latin typeface="Calibri" pitchFamily="34" charset="0"/>
              </a:rPr>
              <a:t>value(successor)</a:t>
            </a:r>
            <a:endParaRPr lang="en-US" sz="1800" kern="0" dirty="0">
              <a:latin typeface="Calibri" pitchFamily="34" charset="0"/>
            </a:endParaRP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6" name="Rectangle 7"/>
          <p:cNvSpPr>
            <a:spLocks noChangeArrowheads="1"/>
          </p:cNvSpPr>
          <p:nvPr/>
        </p:nvSpPr>
        <p:spPr bwMode="auto">
          <a:xfrm>
            <a:off x="5372100" y="3543300"/>
            <a:ext cx="491490" cy="393192"/>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a:cs typeface="Calibri"/>
              </a:rPr>
              <a:t>5</a:t>
            </a:r>
          </a:p>
        </p:txBody>
      </p:sp>
      <p:sp>
        <p:nvSpPr>
          <p:cNvPr id="7" name="Rectangle 8"/>
          <p:cNvSpPr>
            <a:spLocks noChangeArrowheads="1"/>
          </p:cNvSpPr>
          <p:nvPr/>
        </p:nvSpPr>
        <p:spPr bwMode="auto">
          <a:xfrm>
            <a:off x="6355080" y="3543300"/>
            <a:ext cx="491490" cy="393192"/>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a:cs typeface="Calibri"/>
              </a:rPr>
              <a:t>7</a:t>
            </a:r>
          </a:p>
        </p:txBody>
      </p:sp>
      <p:cxnSp>
        <p:nvCxnSpPr>
          <p:cNvPr id="8" name="AutoShape 13"/>
          <p:cNvCxnSpPr>
            <a:cxnSpLocks noChangeShapeType="1"/>
            <a:stCxn id="10" idx="4"/>
            <a:endCxn id="11" idx="0"/>
          </p:cNvCxnSpPr>
          <p:nvPr/>
        </p:nvCxnSpPr>
        <p:spPr bwMode="auto">
          <a:xfrm flipH="1">
            <a:off x="5617845" y="2663190"/>
            <a:ext cx="982980" cy="880110"/>
          </a:xfrm>
          <a:prstGeom prst="straightConnector1">
            <a:avLst/>
          </a:prstGeom>
          <a:noFill/>
          <a:ln w="9525">
            <a:solidFill>
              <a:schemeClr val="tx1"/>
            </a:solidFill>
            <a:round/>
            <a:headEnd/>
            <a:tailEnd type="triangle" w="lg" len="lg"/>
          </a:ln>
        </p:spPr>
      </p:cxnSp>
      <p:cxnSp>
        <p:nvCxnSpPr>
          <p:cNvPr id="9" name="AutoShape 14"/>
          <p:cNvCxnSpPr>
            <a:cxnSpLocks noChangeShapeType="1"/>
            <a:stCxn id="10" idx="4"/>
            <a:endCxn id="12" idx="0"/>
          </p:cNvCxnSpPr>
          <p:nvPr/>
        </p:nvCxnSpPr>
        <p:spPr bwMode="auto">
          <a:xfrm>
            <a:off x="6600825" y="2663190"/>
            <a:ext cx="0" cy="880110"/>
          </a:xfrm>
          <a:prstGeom prst="straightConnector1">
            <a:avLst/>
          </a:prstGeom>
          <a:noFill/>
          <a:ln w="9525">
            <a:solidFill>
              <a:schemeClr val="tx1"/>
            </a:solidFill>
            <a:round/>
            <a:headEnd/>
            <a:tailEnd type="triangle" w="lg" len="lg"/>
          </a:ln>
        </p:spPr>
      </p:cxnSp>
      <p:sp>
        <p:nvSpPr>
          <p:cNvPr id="10" name="Oval 16"/>
          <p:cNvSpPr>
            <a:spLocks noChangeArrowheads="1"/>
          </p:cNvSpPr>
          <p:nvPr/>
        </p:nvSpPr>
        <p:spPr bwMode="auto">
          <a:xfrm>
            <a:off x="6355080" y="2171700"/>
            <a:ext cx="491490" cy="49149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 name="Rectangle 10"/>
          <p:cNvSpPr>
            <a:spLocks noChangeArrowheads="1"/>
          </p:cNvSpPr>
          <p:nvPr/>
        </p:nvSpPr>
        <p:spPr bwMode="auto">
          <a:xfrm>
            <a:off x="537210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sz="1800" dirty="0">
                <a:latin typeface="Calibri"/>
                <a:cs typeface="Calibri"/>
              </a:rPr>
              <a:t>8</a:t>
            </a:r>
            <a:endParaRPr lang="en-US" sz="1800" dirty="0">
              <a:latin typeface="Calibri"/>
              <a:cs typeface="Calibri"/>
            </a:endParaRPr>
          </a:p>
        </p:txBody>
      </p:sp>
      <p:sp>
        <p:nvSpPr>
          <p:cNvPr id="12" name="Rectangle 11"/>
          <p:cNvSpPr>
            <a:spLocks noChangeArrowheads="1"/>
          </p:cNvSpPr>
          <p:nvPr/>
        </p:nvSpPr>
        <p:spPr bwMode="auto">
          <a:xfrm>
            <a:off x="635508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sz="1800" dirty="0">
                <a:latin typeface="Calibri"/>
                <a:cs typeface="Calibri"/>
              </a:rPr>
              <a:t>24</a:t>
            </a:r>
            <a:endParaRPr lang="en-US" sz="1800" dirty="0">
              <a:latin typeface="Calibri"/>
              <a:cs typeface="Calibri"/>
            </a:endParaRPr>
          </a:p>
        </p:txBody>
      </p:sp>
      <p:sp>
        <p:nvSpPr>
          <p:cNvPr id="13" name="Rectangle 12"/>
          <p:cNvSpPr>
            <a:spLocks noChangeArrowheads="1"/>
          </p:cNvSpPr>
          <p:nvPr/>
        </p:nvSpPr>
        <p:spPr bwMode="auto">
          <a:xfrm>
            <a:off x="733806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sz="1800" dirty="0">
                <a:latin typeface="Calibri"/>
                <a:cs typeface="Calibri"/>
              </a:rPr>
              <a:t>-12</a:t>
            </a:r>
            <a:endParaRPr lang="en-US" sz="1800" dirty="0">
              <a:latin typeface="Calibri"/>
              <a:cs typeface="Calibri"/>
            </a:endParaRPr>
          </a:p>
        </p:txBody>
      </p:sp>
      <p:cxnSp>
        <p:nvCxnSpPr>
          <p:cNvPr id="14" name="AutoShape 14"/>
          <p:cNvCxnSpPr>
            <a:cxnSpLocks noChangeShapeType="1"/>
            <a:stCxn id="10" idx="4"/>
            <a:endCxn id="13" idx="0"/>
          </p:cNvCxnSpPr>
          <p:nvPr/>
        </p:nvCxnSpPr>
        <p:spPr bwMode="auto">
          <a:xfrm>
            <a:off x="6600825" y="2663190"/>
            <a:ext cx="982980" cy="880110"/>
          </a:xfrm>
          <a:prstGeom prst="straightConnector1">
            <a:avLst/>
          </a:prstGeom>
          <a:noFill/>
          <a:ln w="9525">
            <a:solidFill>
              <a:schemeClr val="tx1"/>
            </a:solidFill>
            <a:round/>
            <a:headEnd/>
            <a:tailEnd type="triangle" w="lg" len="lg"/>
          </a:ln>
        </p:spPr>
      </p:cxnSp>
      <p:sp>
        <p:nvSpPr>
          <p:cNvPr id="19" name="TextBox 18"/>
          <p:cNvSpPr txBox="1"/>
          <p:nvPr/>
        </p:nvSpPr>
        <p:spPr>
          <a:xfrm>
            <a:off x="5657850" y="2857500"/>
            <a:ext cx="628650" cy="323165"/>
          </a:xfrm>
          <a:prstGeom prst="rect">
            <a:avLst/>
          </a:prstGeom>
          <a:noFill/>
        </p:spPr>
        <p:txBody>
          <a:bodyPr wrap="square" rtlCol="0">
            <a:spAutoFit/>
          </a:bodyPr>
          <a:lstStyle/>
          <a:p>
            <a:r>
              <a:rPr lang="en-US" sz="1500" dirty="0">
                <a:latin typeface="Calibri"/>
                <a:cs typeface="Calibri"/>
              </a:rPr>
              <a:t>1/2</a:t>
            </a:r>
            <a:endParaRPr lang="en-US" sz="1500" dirty="0">
              <a:latin typeface="Calibri"/>
              <a:cs typeface="Calibri"/>
            </a:endParaRPr>
          </a:p>
        </p:txBody>
      </p:sp>
      <p:sp>
        <p:nvSpPr>
          <p:cNvPr id="20" name="TextBox 19"/>
          <p:cNvSpPr txBox="1"/>
          <p:nvPr/>
        </p:nvSpPr>
        <p:spPr>
          <a:xfrm>
            <a:off x="6172200" y="3028950"/>
            <a:ext cx="628650" cy="323165"/>
          </a:xfrm>
          <a:prstGeom prst="rect">
            <a:avLst/>
          </a:prstGeom>
          <a:noFill/>
        </p:spPr>
        <p:txBody>
          <a:bodyPr wrap="square" rtlCol="0">
            <a:spAutoFit/>
          </a:bodyPr>
          <a:lstStyle/>
          <a:p>
            <a:r>
              <a:rPr lang="en-US" sz="1500" dirty="0">
                <a:latin typeface="Calibri"/>
                <a:cs typeface="Calibri"/>
              </a:rPr>
              <a:t>1/3</a:t>
            </a:r>
            <a:endParaRPr lang="en-US" sz="1500" dirty="0">
              <a:latin typeface="Calibri"/>
              <a:cs typeface="Calibri"/>
            </a:endParaRPr>
          </a:p>
        </p:txBody>
      </p:sp>
      <p:sp>
        <p:nvSpPr>
          <p:cNvPr id="21" name="TextBox 20"/>
          <p:cNvSpPr txBox="1"/>
          <p:nvPr/>
        </p:nvSpPr>
        <p:spPr>
          <a:xfrm>
            <a:off x="7143750" y="2857500"/>
            <a:ext cx="628650" cy="323165"/>
          </a:xfrm>
          <a:prstGeom prst="rect">
            <a:avLst/>
          </a:prstGeom>
          <a:noFill/>
        </p:spPr>
        <p:txBody>
          <a:bodyPr wrap="square" rtlCol="0">
            <a:spAutoFit/>
          </a:bodyPr>
          <a:lstStyle/>
          <a:p>
            <a:r>
              <a:rPr lang="en-US" sz="1500" dirty="0">
                <a:latin typeface="Calibri"/>
                <a:cs typeface="Calibri"/>
              </a:rPr>
              <a:t>1/6</a:t>
            </a:r>
            <a:endParaRPr lang="en-US" sz="1500" dirty="0">
              <a:latin typeface="Calibri"/>
              <a:cs typeface="Calibri"/>
            </a:endParaRPr>
          </a:p>
        </p:txBody>
      </p:sp>
      <p:sp>
        <p:nvSpPr>
          <p:cNvPr id="25" name="TextBox 24"/>
          <p:cNvSpPr txBox="1"/>
          <p:nvPr/>
        </p:nvSpPr>
        <p:spPr>
          <a:xfrm>
            <a:off x="1600200" y="4572000"/>
            <a:ext cx="5829300" cy="369332"/>
          </a:xfrm>
          <a:prstGeom prst="rect">
            <a:avLst/>
          </a:prstGeom>
          <a:noFill/>
        </p:spPr>
        <p:txBody>
          <a:bodyPr wrap="square" rtlCol="0">
            <a:spAutoFit/>
          </a:bodyPr>
          <a:lstStyle/>
          <a:p>
            <a:pPr algn="ctr"/>
            <a:r>
              <a:rPr lang="en-US" sz="1800" dirty="0">
                <a:latin typeface="Calibri" pitchFamily="34" charset="0"/>
              </a:rPr>
              <a:t>v = (1/2) (8) + (1/3) (24) + (1/6) (-12) = 10</a:t>
            </a:r>
            <a:endParaRPr lang="en-US" sz="1800" dirty="0">
              <a:latin typeface="Calibri" pitchFamily="34" charset="0"/>
            </a:endParaRPr>
          </a:p>
        </p:txBody>
      </p:sp>
    </p:spTree>
    <p:extLst>
      <p:ext uri="{BB962C8B-B14F-4D97-AF65-F5344CB8AC3E}">
        <p14:creationId xmlns:p14="http://schemas.microsoft.com/office/powerpoint/2010/main" val="1526852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0" grpId="0" animBg="1"/>
      <p:bldP spid="11" grpId="0" animBg="1"/>
      <p:bldP spid="12" grpId="0" animBg="1"/>
      <p:bldP spid="13" grpId="0" animBg="1"/>
      <p:bldP spid="19" grpId="0"/>
      <p:bldP spid="20" grpId="0"/>
      <p:bldP spid="21" grpId="0"/>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Expectimax Example</a:t>
            </a:r>
          </a:p>
        </p:txBody>
      </p:sp>
      <p:grpSp>
        <p:nvGrpSpPr>
          <p:cNvPr id="51" name="Group 50"/>
          <p:cNvGrpSpPr/>
          <p:nvPr/>
        </p:nvGrpSpPr>
        <p:grpSpPr>
          <a:xfrm>
            <a:off x="1314450" y="2011680"/>
            <a:ext cx="6477000" cy="2960370"/>
            <a:chOff x="1219200" y="1992630"/>
            <a:chExt cx="6477000" cy="2960370"/>
          </a:xfrm>
        </p:grpSpPr>
        <p:sp>
          <p:nvSpPr>
            <p:cNvPr id="6149" name="AutoShape 4"/>
            <p:cNvSpPr>
              <a:spLocks noChangeArrowheads="1"/>
            </p:cNvSpPr>
            <p:nvPr/>
          </p:nvSpPr>
          <p:spPr bwMode="auto">
            <a:xfrm>
              <a:off x="4133850" y="199263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p>
          </p:txBody>
        </p:sp>
        <p:grpSp>
          <p:nvGrpSpPr>
            <p:cNvPr id="6150" name="Group 60"/>
            <p:cNvGrpSpPr>
              <a:grpSpLocks/>
            </p:cNvGrpSpPr>
            <p:nvPr/>
          </p:nvGrpSpPr>
          <p:grpSpPr bwMode="auto">
            <a:xfrm>
              <a:off x="1981200" y="3765550"/>
              <a:ext cx="381000" cy="1187450"/>
              <a:chOff x="1981200" y="3765550"/>
              <a:chExt cx="381000" cy="1187450"/>
            </a:xfrm>
          </p:grpSpPr>
          <p:cxnSp>
            <p:nvCxnSpPr>
              <p:cNvPr id="6190" name="AutoShape 13"/>
              <p:cNvCxnSpPr>
                <a:cxnSpLocks noChangeShapeType="1"/>
                <a:stCxn id="618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6191"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12</a:t>
                </a:r>
              </a:p>
            </p:txBody>
          </p:sp>
        </p:grpSp>
        <p:grpSp>
          <p:nvGrpSpPr>
            <p:cNvPr id="6151" name="Group 61"/>
            <p:cNvGrpSpPr>
              <a:grpSpLocks/>
            </p:cNvGrpSpPr>
            <p:nvPr/>
          </p:nvGrpSpPr>
          <p:grpSpPr bwMode="auto">
            <a:xfrm>
              <a:off x="2173288" y="3765550"/>
              <a:ext cx="950912" cy="1187450"/>
              <a:chOff x="2173288" y="3765550"/>
              <a:chExt cx="950912" cy="1187450"/>
            </a:xfrm>
          </p:grpSpPr>
          <p:cxnSp>
            <p:nvCxnSpPr>
              <p:cNvPr id="6188" name="AutoShape 17"/>
              <p:cNvCxnSpPr>
                <a:cxnSpLocks noChangeShapeType="1"/>
                <a:stCxn id="618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6189"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9</a:t>
                </a:r>
              </a:p>
            </p:txBody>
          </p:sp>
        </p:grpSp>
        <p:grpSp>
          <p:nvGrpSpPr>
            <p:cNvPr id="6152" name="Group 64"/>
            <p:cNvGrpSpPr>
              <a:grpSpLocks/>
            </p:cNvGrpSpPr>
            <p:nvPr/>
          </p:nvGrpSpPr>
          <p:grpSpPr bwMode="auto">
            <a:xfrm>
              <a:off x="6553200" y="3765550"/>
              <a:ext cx="381000" cy="1187450"/>
              <a:chOff x="6553200" y="3765550"/>
              <a:chExt cx="381000" cy="1187450"/>
            </a:xfrm>
          </p:grpSpPr>
          <p:cxnSp>
            <p:nvCxnSpPr>
              <p:cNvPr id="6186" name="AutoShape 33"/>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6187"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6</a:t>
                </a:r>
              </a:p>
            </p:txBody>
          </p:sp>
        </p:grpSp>
        <p:grpSp>
          <p:nvGrpSpPr>
            <p:cNvPr id="6153" name="Group 65"/>
            <p:cNvGrpSpPr>
              <a:grpSpLocks/>
            </p:cNvGrpSpPr>
            <p:nvPr/>
          </p:nvGrpSpPr>
          <p:grpSpPr bwMode="auto">
            <a:xfrm>
              <a:off x="6745288" y="3765550"/>
              <a:ext cx="950912" cy="1187450"/>
              <a:chOff x="6745288" y="3765550"/>
              <a:chExt cx="950912" cy="1187450"/>
            </a:xfrm>
          </p:grpSpPr>
          <p:cxnSp>
            <p:nvCxnSpPr>
              <p:cNvPr id="6184"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85"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0</a:t>
                </a:r>
              </a:p>
            </p:txBody>
          </p:sp>
        </p:grpSp>
        <p:grpSp>
          <p:nvGrpSpPr>
            <p:cNvPr id="6154" name="Group 51"/>
            <p:cNvGrpSpPr>
              <a:grpSpLocks/>
            </p:cNvGrpSpPr>
            <p:nvPr/>
          </p:nvGrpSpPr>
          <p:grpSpPr bwMode="auto">
            <a:xfrm>
              <a:off x="1984375" y="2514600"/>
              <a:ext cx="2475707" cy="1250950"/>
              <a:chOff x="1984375" y="2514601"/>
              <a:chExt cx="2475709" cy="1250949"/>
            </a:xfrm>
          </p:grpSpPr>
          <p:sp>
            <p:nvSpPr>
              <p:cNvPr id="618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6183" name="AutoShape 7"/>
              <p:cNvCxnSpPr>
                <a:cxnSpLocks noChangeShapeType="1"/>
                <a:stCxn id="6149" idx="3"/>
                <a:endCxn id="6167"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6155" name="AutoShape 9"/>
            <p:cNvCxnSpPr>
              <a:cxnSpLocks noChangeShapeType="1"/>
              <a:stCxn id="618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6156" name="Rectangle 7"/>
            <p:cNvSpPr>
              <a:spLocks noChangeArrowheads="1"/>
            </p:cNvSpPr>
            <p:nvPr/>
          </p:nvSpPr>
          <p:spPr bwMode="auto">
            <a:xfrm>
              <a:off x="1219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dirty="0"/>
                <a:t>3</a:t>
              </a:r>
            </a:p>
          </p:txBody>
        </p:sp>
        <p:cxnSp>
          <p:nvCxnSpPr>
            <p:cNvPr id="6157" name="AutoShape 21"/>
            <p:cNvCxnSpPr>
              <a:cxnSpLocks noChangeShapeType="1"/>
            </p:cNvCxnSpPr>
            <p:nvPr/>
          </p:nvCxnSpPr>
          <p:spPr bwMode="auto">
            <a:xfrm rot="5400000">
              <a:off x="4304507" y="2666206"/>
              <a:ext cx="304800" cy="1587"/>
            </a:xfrm>
            <a:prstGeom prst="straightConnector1">
              <a:avLst/>
            </a:prstGeom>
            <a:noFill/>
            <a:ln w="19050">
              <a:solidFill>
                <a:schemeClr val="tx1"/>
              </a:solidFill>
              <a:round/>
              <a:headEnd/>
              <a:tailEnd/>
            </a:ln>
          </p:spPr>
        </p:cxnSp>
        <p:cxnSp>
          <p:nvCxnSpPr>
            <p:cNvPr id="6158" name="AutoShape 21"/>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6159" name="Group 59"/>
            <p:cNvGrpSpPr>
              <a:grpSpLocks/>
            </p:cNvGrpSpPr>
            <p:nvPr/>
          </p:nvGrpSpPr>
          <p:grpSpPr bwMode="auto">
            <a:xfrm>
              <a:off x="4270375" y="2514600"/>
              <a:ext cx="381000" cy="1235075"/>
              <a:chOff x="4270375" y="2514601"/>
              <a:chExt cx="381000" cy="1235074"/>
            </a:xfrm>
          </p:grpSpPr>
          <p:sp>
            <p:nvSpPr>
              <p:cNvPr id="618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6181" name="AutoShape 21"/>
              <p:cNvCxnSpPr>
                <a:cxnSpLocks noChangeShapeType="1"/>
                <a:stCxn id="6149" idx="3"/>
                <a:endCxn id="6165"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6160" name="Group 58"/>
            <p:cNvGrpSpPr>
              <a:grpSpLocks/>
            </p:cNvGrpSpPr>
            <p:nvPr/>
          </p:nvGrpSpPr>
          <p:grpSpPr bwMode="auto">
            <a:xfrm>
              <a:off x="3505200" y="3762375"/>
              <a:ext cx="954088" cy="1190625"/>
              <a:chOff x="3505200" y="3762375"/>
              <a:chExt cx="954088" cy="1190625"/>
            </a:xfrm>
          </p:grpSpPr>
          <p:cxnSp>
            <p:nvCxnSpPr>
              <p:cNvPr id="6177"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6178"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2</a:t>
                </a:r>
              </a:p>
            </p:txBody>
          </p:sp>
          <p:cxnSp>
            <p:nvCxnSpPr>
              <p:cNvPr id="6179"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6161" name="Group 61"/>
            <p:cNvGrpSpPr>
              <a:grpSpLocks/>
            </p:cNvGrpSpPr>
            <p:nvPr/>
          </p:nvGrpSpPr>
          <p:grpSpPr bwMode="auto">
            <a:xfrm>
              <a:off x="4460082" y="2514600"/>
              <a:ext cx="2477296" cy="1250950"/>
              <a:chOff x="4460079" y="2514600"/>
              <a:chExt cx="2477296" cy="1250950"/>
            </a:xfrm>
          </p:grpSpPr>
          <p:sp>
            <p:nvSpPr>
              <p:cNvPr id="6175"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6176" name="AutoShape 27"/>
              <p:cNvCxnSpPr>
                <a:cxnSpLocks noChangeShapeType="1"/>
                <a:stCxn id="6149" idx="3"/>
                <a:endCxn id="6166" idx="0"/>
              </p:cNvCxnSpPr>
              <p:nvPr/>
            </p:nvCxnSpPr>
            <p:spPr bwMode="auto">
              <a:xfrm>
                <a:off x="4460079" y="2514600"/>
                <a:ext cx="2283618" cy="838200"/>
              </a:xfrm>
              <a:prstGeom prst="straightConnector1">
                <a:avLst/>
              </a:prstGeom>
              <a:noFill/>
              <a:ln w="19050">
                <a:solidFill>
                  <a:schemeClr val="tx1"/>
                </a:solidFill>
                <a:round/>
                <a:headEnd/>
                <a:tailEnd type="triangle" w="lg" len="lg"/>
              </a:ln>
            </p:spPr>
          </p:cxnSp>
        </p:grpSp>
        <p:grpSp>
          <p:nvGrpSpPr>
            <p:cNvPr id="6162" name="Group 60"/>
            <p:cNvGrpSpPr>
              <a:grpSpLocks/>
            </p:cNvGrpSpPr>
            <p:nvPr/>
          </p:nvGrpSpPr>
          <p:grpSpPr bwMode="auto">
            <a:xfrm>
              <a:off x="5791200" y="3762375"/>
              <a:ext cx="954088" cy="1190625"/>
              <a:chOff x="5791200" y="3762375"/>
              <a:chExt cx="954088" cy="1190625"/>
            </a:xfrm>
          </p:grpSpPr>
          <p:cxnSp>
            <p:nvCxnSpPr>
              <p:cNvPr id="6172" name="AutoShape 29"/>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6173" name="Rectangle 7"/>
              <p:cNvSpPr>
                <a:spLocks noChangeArrowheads="1"/>
              </p:cNvSpPr>
              <p:nvPr/>
            </p:nvSpPr>
            <p:spPr bwMode="auto">
              <a:xfrm>
                <a:off x="579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15</a:t>
                </a:r>
              </a:p>
            </p:txBody>
          </p:sp>
          <p:cxnSp>
            <p:nvCxnSpPr>
              <p:cNvPr id="6174" name="AutoShape 21"/>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6163" name="Group 64"/>
            <p:cNvGrpSpPr>
              <a:grpSpLocks/>
            </p:cNvGrpSpPr>
            <p:nvPr/>
          </p:nvGrpSpPr>
          <p:grpSpPr bwMode="auto">
            <a:xfrm>
              <a:off x="4267200" y="3765550"/>
              <a:ext cx="381000" cy="1187450"/>
              <a:chOff x="6553200" y="3765550"/>
              <a:chExt cx="381000" cy="1187450"/>
            </a:xfrm>
          </p:grpSpPr>
          <p:cxnSp>
            <p:nvCxnSpPr>
              <p:cNvPr id="6170" name="AutoShape 33"/>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6171"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4</a:t>
                </a:r>
              </a:p>
            </p:txBody>
          </p:sp>
        </p:grpSp>
        <p:grpSp>
          <p:nvGrpSpPr>
            <p:cNvPr id="6164" name="Group 65"/>
            <p:cNvGrpSpPr>
              <a:grpSpLocks/>
            </p:cNvGrpSpPr>
            <p:nvPr/>
          </p:nvGrpSpPr>
          <p:grpSpPr bwMode="auto">
            <a:xfrm>
              <a:off x="4459288" y="3765550"/>
              <a:ext cx="950912" cy="1187450"/>
              <a:chOff x="6745288" y="3765550"/>
              <a:chExt cx="950912" cy="1187450"/>
            </a:xfrm>
          </p:grpSpPr>
          <p:cxnSp>
            <p:nvCxnSpPr>
              <p:cNvPr id="6168"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69"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6</a:t>
                </a:r>
              </a:p>
            </p:txBody>
          </p:sp>
        </p:grpSp>
        <p:sp>
          <p:nvSpPr>
            <p:cNvPr id="6165" name="Oval 11"/>
            <p:cNvSpPr>
              <a:spLocks noChangeArrowheads="1"/>
            </p:cNvSpPr>
            <p:nvPr/>
          </p:nvSpPr>
          <p:spPr bwMode="auto">
            <a:xfrm>
              <a:off x="4191000" y="327660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sp>
          <p:nvSpPr>
            <p:cNvPr id="6166" name="Oval 11"/>
            <p:cNvSpPr>
              <a:spLocks noChangeArrowheads="1"/>
            </p:cNvSpPr>
            <p:nvPr/>
          </p:nvSpPr>
          <p:spPr bwMode="auto">
            <a:xfrm>
              <a:off x="6477000" y="335280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sp>
          <p:nvSpPr>
            <p:cNvPr id="6167" name="Oval 11"/>
            <p:cNvSpPr>
              <a:spLocks noChangeArrowheads="1"/>
            </p:cNvSpPr>
            <p:nvPr/>
          </p:nvSpPr>
          <p:spPr bwMode="auto">
            <a:xfrm>
              <a:off x="1905000" y="335280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grpSp>
    </p:spTree>
    <p:extLst>
      <p:ext uri="{BB962C8B-B14F-4D97-AF65-F5344CB8AC3E}">
        <p14:creationId xmlns:p14="http://schemas.microsoft.com/office/powerpoint/2010/main" val="52927039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Expectimax Pruning?</a:t>
            </a:r>
          </a:p>
        </p:txBody>
      </p:sp>
      <p:sp>
        <p:nvSpPr>
          <p:cNvPr id="77" name="AutoShape 4"/>
          <p:cNvSpPr>
            <a:spLocks noChangeArrowheads="1"/>
          </p:cNvSpPr>
          <p:nvPr/>
        </p:nvSpPr>
        <p:spPr bwMode="auto">
          <a:xfrm>
            <a:off x="4229101" y="201168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p>
        </p:txBody>
      </p:sp>
      <p:grpSp>
        <p:nvGrpSpPr>
          <p:cNvPr id="78" name="Group 60"/>
          <p:cNvGrpSpPr>
            <a:grpSpLocks/>
          </p:cNvGrpSpPr>
          <p:nvPr/>
        </p:nvGrpSpPr>
        <p:grpSpPr bwMode="auto">
          <a:xfrm>
            <a:off x="2076450" y="3784600"/>
            <a:ext cx="381000" cy="1187450"/>
            <a:chOff x="1981200" y="3765550"/>
            <a:chExt cx="381000" cy="1187450"/>
          </a:xfrm>
        </p:grpSpPr>
        <p:cxnSp>
          <p:nvCxnSpPr>
            <p:cNvPr id="118" name="AutoShape 13"/>
            <p:cNvCxnSpPr>
              <a:cxnSpLocks noChangeShapeType="1"/>
              <a:stCxn id="110"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119"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12</a:t>
              </a:r>
            </a:p>
          </p:txBody>
        </p:sp>
      </p:grpSp>
      <p:grpSp>
        <p:nvGrpSpPr>
          <p:cNvPr id="79" name="Group 61"/>
          <p:cNvGrpSpPr>
            <a:grpSpLocks/>
          </p:cNvGrpSpPr>
          <p:nvPr/>
        </p:nvGrpSpPr>
        <p:grpSpPr bwMode="auto">
          <a:xfrm>
            <a:off x="2268538" y="3784600"/>
            <a:ext cx="950912" cy="1187450"/>
            <a:chOff x="2173288" y="3765550"/>
            <a:chExt cx="950912" cy="1187450"/>
          </a:xfrm>
        </p:grpSpPr>
        <p:cxnSp>
          <p:nvCxnSpPr>
            <p:cNvPr id="116" name="AutoShape 17"/>
            <p:cNvCxnSpPr>
              <a:cxnSpLocks noChangeShapeType="1"/>
              <a:stCxn id="110"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117"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dirty="0"/>
                <a:t>9</a:t>
              </a:r>
            </a:p>
          </p:txBody>
        </p:sp>
      </p:grpSp>
      <p:grpSp>
        <p:nvGrpSpPr>
          <p:cNvPr id="82" name="Group 51"/>
          <p:cNvGrpSpPr>
            <a:grpSpLocks/>
          </p:cNvGrpSpPr>
          <p:nvPr/>
        </p:nvGrpSpPr>
        <p:grpSpPr bwMode="auto">
          <a:xfrm>
            <a:off x="2079625" y="2533650"/>
            <a:ext cx="2475707" cy="1250950"/>
            <a:chOff x="1984375" y="2514601"/>
            <a:chExt cx="2475709" cy="1250949"/>
          </a:xfrm>
        </p:grpSpPr>
        <p:sp>
          <p:nvSpPr>
            <p:cNvPr id="11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111" name="AutoShape 7"/>
            <p:cNvCxnSpPr>
              <a:cxnSpLocks noChangeShapeType="1"/>
              <a:stCxn id="77" idx="3"/>
              <a:endCxn id="95"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83" name="AutoShape 9"/>
          <p:cNvCxnSpPr>
            <a:cxnSpLocks noChangeShapeType="1"/>
            <a:stCxn id="110" idx="0"/>
          </p:cNvCxnSpPr>
          <p:nvPr/>
        </p:nvCxnSpPr>
        <p:spPr bwMode="auto">
          <a:xfrm flipH="1">
            <a:off x="1508125" y="3784600"/>
            <a:ext cx="760413" cy="822325"/>
          </a:xfrm>
          <a:prstGeom prst="straightConnector1">
            <a:avLst/>
          </a:prstGeom>
          <a:noFill/>
          <a:ln w="19050">
            <a:solidFill>
              <a:schemeClr val="tx1"/>
            </a:solidFill>
            <a:round/>
            <a:headEnd/>
            <a:tailEnd type="triangle" w="lg" len="lg"/>
          </a:ln>
        </p:spPr>
      </p:cxnSp>
      <p:sp>
        <p:nvSpPr>
          <p:cNvPr id="84" name="Rectangle 7"/>
          <p:cNvSpPr>
            <a:spLocks noChangeArrowheads="1"/>
          </p:cNvSpPr>
          <p:nvPr/>
        </p:nvSpPr>
        <p:spPr bwMode="auto">
          <a:xfrm>
            <a:off x="1314450" y="466725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dirty="0"/>
              <a:t>3</a:t>
            </a:r>
          </a:p>
        </p:txBody>
      </p:sp>
      <p:cxnSp>
        <p:nvCxnSpPr>
          <p:cNvPr id="85" name="AutoShape 21"/>
          <p:cNvCxnSpPr>
            <a:cxnSpLocks noChangeShapeType="1"/>
          </p:cNvCxnSpPr>
          <p:nvPr/>
        </p:nvCxnSpPr>
        <p:spPr bwMode="auto">
          <a:xfrm rot="5400000">
            <a:off x="4399757" y="2685256"/>
            <a:ext cx="304800" cy="1587"/>
          </a:xfrm>
          <a:prstGeom prst="straightConnector1">
            <a:avLst/>
          </a:prstGeom>
          <a:noFill/>
          <a:ln w="19050">
            <a:solidFill>
              <a:schemeClr val="tx1"/>
            </a:solidFill>
            <a:round/>
            <a:headEnd/>
            <a:tailEnd/>
          </a:ln>
        </p:spPr>
      </p:cxnSp>
      <p:cxnSp>
        <p:nvCxnSpPr>
          <p:cNvPr id="86" name="AutoShape 21"/>
          <p:cNvCxnSpPr>
            <a:cxnSpLocks noChangeShapeType="1"/>
          </p:cNvCxnSpPr>
          <p:nvPr/>
        </p:nvCxnSpPr>
        <p:spPr bwMode="auto">
          <a:xfrm rot="5400000">
            <a:off x="2115344" y="3933031"/>
            <a:ext cx="304800" cy="1588"/>
          </a:xfrm>
          <a:prstGeom prst="straightConnector1">
            <a:avLst/>
          </a:prstGeom>
          <a:noFill/>
          <a:ln w="19050">
            <a:solidFill>
              <a:schemeClr val="tx1"/>
            </a:solidFill>
            <a:round/>
            <a:headEnd/>
            <a:tailEnd/>
          </a:ln>
        </p:spPr>
      </p:cxnSp>
      <p:grpSp>
        <p:nvGrpSpPr>
          <p:cNvPr id="87" name="Group 59"/>
          <p:cNvGrpSpPr>
            <a:grpSpLocks/>
          </p:cNvGrpSpPr>
          <p:nvPr/>
        </p:nvGrpSpPr>
        <p:grpSpPr bwMode="auto">
          <a:xfrm>
            <a:off x="4365625" y="2533651"/>
            <a:ext cx="381000" cy="1235075"/>
            <a:chOff x="4270375" y="2514601"/>
            <a:chExt cx="381000" cy="1235074"/>
          </a:xfrm>
        </p:grpSpPr>
        <p:sp>
          <p:nvSpPr>
            <p:cNvPr id="10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109" name="AutoShape 21"/>
            <p:cNvCxnSpPr>
              <a:cxnSpLocks noChangeShapeType="1"/>
              <a:stCxn id="77" idx="3"/>
              <a:endCxn id="93"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88" name="Group 58"/>
          <p:cNvGrpSpPr>
            <a:grpSpLocks/>
          </p:cNvGrpSpPr>
          <p:nvPr/>
        </p:nvGrpSpPr>
        <p:grpSpPr bwMode="auto">
          <a:xfrm>
            <a:off x="3600450" y="3781425"/>
            <a:ext cx="954088" cy="1190625"/>
            <a:chOff x="3505200" y="3762375"/>
            <a:chExt cx="954088" cy="1190625"/>
          </a:xfrm>
        </p:grpSpPr>
        <p:cxnSp>
          <p:nvCxnSpPr>
            <p:cNvPr id="105"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106"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2</a:t>
              </a:r>
            </a:p>
          </p:txBody>
        </p:sp>
        <p:cxnSp>
          <p:nvCxnSpPr>
            <p:cNvPr id="107"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sp>
        <p:nvSpPr>
          <p:cNvPr id="123" name="Rectangle 122"/>
          <p:cNvSpPr/>
          <p:nvPr/>
        </p:nvSpPr>
        <p:spPr>
          <a:xfrm>
            <a:off x="4514850" y="3886200"/>
            <a:ext cx="1543050" cy="85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98" name="AutoShape 33"/>
          <p:cNvCxnSpPr>
            <a:cxnSpLocks noChangeShapeType="1"/>
          </p:cNvCxnSpPr>
          <p:nvPr/>
        </p:nvCxnSpPr>
        <p:spPr bwMode="auto">
          <a:xfrm flipH="1">
            <a:off x="4542974" y="3784600"/>
            <a:ext cx="11567" cy="844550"/>
          </a:xfrm>
          <a:prstGeom prst="straightConnector1">
            <a:avLst/>
          </a:prstGeom>
          <a:noFill/>
          <a:ln w="19050">
            <a:solidFill>
              <a:schemeClr val="tx1"/>
            </a:solidFill>
            <a:prstDash val="dash"/>
            <a:round/>
            <a:headEnd/>
            <a:tailEnd type="triangle" w="lg" len="lg"/>
          </a:ln>
        </p:spPr>
      </p:cxnSp>
      <p:sp>
        <p:nvSpPr>
          <p:cNvPr id="95" name="Oval 11"/>
          <p:cNvSpPr>
            <a:spLocks noChangeArrowheads="1"/>
          </p:cNvSpPr>
          <p:nvPr/>
        </p:nvSpPr>
        <p:spPr bwMode="auto">
          <a:xfrm>
            <a:off x="2000250" y="337185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cxnSp>
        <p:nvCxnSpPr>
          <p:cNvPr id="96" name="AutoShape 37"/>
          <p:cNvCxnSpPr>
            <a:cxnSpLocks noChangeShapeType="1"/>
          </p:cNvCxnSpPr>
          <p:nvPr/>
        </p:nvCxnSpPr>
        <p:spPr bwMode="auto">
          <a:xfrm>
            <a:off x="4554538" y="3784600"/>
            <a:ext cx="763587" cy="822326"/>
          </a:xfrm>
          <a:prstGeom prst="straightConnector1">
            <a:avLst/>
          </a:prstGeom>
          <a:noFill/>
          <a:ln w="19050">
            <a:solidFill>
              <a:schemeClr val="tx1"/>
            </a:solidFill>
            <a:prstDash val="dash"/>
            <a:round/>
            <a:headEnd/>
            <a:tailEnd type="triangle" w="lg" len="lg"/>
          </a:ln>
        </p:spPr>
      </p:cxnSp>
      <p:sp>
        <p:nvSpPr>
          <p:cNvPr id="93" name="Oval 11"/>
          <p:cNvSpPr>
            <a:spLocks noChangeArrowheads="1"/>
          </p:cNvSpPr>
          <p:nvPr/>
        </p:nvSpPr>
        <p:spPr bwMode="auto">
          <a:xfrm>
            <a:off x="4286250" y="329565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pic>
        <p:nvPicPr>
          <p:cNvPr id="2" name="Picture 1"/>
          <p:cNvPicPr>
            <a:picLocks noChangeAspect="1"/>
          </p:cNvPicPr>
          <p:nvPr/>
        </p:nvPicPr>
        <p:blipFill>
          <a:blip r:embed="rId3"/>
          <a:stretch>
            <a:fillRect/>
          </a:stretch>
        </p:blipFill>
        <p:spPr>
          <a:xfrm>
            <a:off x="5615953" y="2143983"/>
            <a:ext cx="3202985" cy="2133601"/>
          </a:xfrm>
          <a:prstGeom prst="rect">
            <a:avLst/>
          </a:prstGeom>
        </p:spPr>
      </p:pic>
    </p:spTree>
    <p:extLst>
      <p:ext uri="{BB962C8B-B14F-4D97-AF65-F5344CB8AC3E}">
        <p14:creationId xmlns:p14="http://schemas.microsoft.com/office/powerpoint/2010/main" val="191551529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E59528B3-610C-4A4E-A9C6-16B6C417FA7E}" type="slidenum">
              <a:rPr lang="en-US"/>
              <a:pPr/>
              <a:t>8</a:t>
            </a:fld>
            <a:endParaRPr lang="en-US"/>
          </a:p>
        </p:txBody>
      </p:sp>
      <p:sp>
        <p:nvSpPr>
          <p:cNvPr id="19460" name="Rectangle 2"/>
          <p:cNvSpPr>
            <a:spLocks noGrp="1" noChangeArrowheads="1"/>
          </p:cNvSpPr>
          <p:nvPr>
            <p:ph type="title"/>
          </p:nvPr>
        </p:nvSpPr>
        <p:spPr/>
        <p:txBody>
          <a:bodyPr/>
          <a:lstStyle/>
          <a:p>
            <a:r>
              <a:rPr lang="en-US">
                <a:ea typeface="ＭＳ Ｐゴシック" pitchFamily="34" charset="-128"/>
              </a:rPr>
              <a:t>More complicated games</a:t>
            </a:r>
          </a:p>
        </p:txBody>
      </p:sp>
      <p:sp>
        <p:nvSpPr>
          <p:cNvPr id="19461" name="Rectangle 5"/>
          <p:cNvSpPr>
            <a:spLocks noGrp="1" noChangeArrowheads="1"/>
          </p:cNvSpPr>
          <p:nvPr>
            <p:ph type="body" idx="1"/>
          </p:nvPr>
        </p:nvSpPr>
        <p:spPr/>
        <p:txBody>
          <a:bodyPr/>
          <a:lstStyle/>
          <a:p>
            <a:r>
              <a:rPr lang="en-US" sz="2800" dirty="0">
                <a:ea typeface="ＭＳ Ｐゴシック" pitchFamily="34" charset="-128"/>
              </a:rPr>
              <a:t>Most card games (e.g. Hearts, Bridge, etc.) and Scrabble </a:t>
            </a:r>
          </a:p>
          <a:p>
            <a:pPr lvl="1"/>
            <a:r>
              <a:rPr lang="en-US" sz="2400" b="1" dirty="0">
                <a:ea typeface="ＭＳ Ｐゴシック" pitchFamily="34" charset="-128"/>
              </a:rPr>
              <a:t>Stochastic, not deterministic</a:t>
            </a:r>
          </a:p>
          <a:p>
            <a:pPr lvl="1"/>
            <a:r>
              <a:rPr lang="en-US" sz="2400" b="1" dirty="0">
                <a:ea typeface="ＭＳ Ｐゴシック" pitchFamily="34" charset="-128"/>
              </a:rPr>
              <a:t>Not fully observable: lacking in perfect information</a:t>
            </a:r>
          </a:p>
          <a:p>
            <a:r>
              <a:rPr lang="en-US" sz="2800" dirty="0">
                <a:ea typeface="ＭＳ Ｐゴシック" pitchFamily="34" charset="-128"/>
              </a:rPr>
              <a:t>Real-time strategy </a:t>
            </a:r>
            <a:r>
              <a:rPr lang="en-US" sz="2800" dirty="0">
                <a:ea typeface="ＭＳ Ｐゴシック" pitchFamily="34" charset="-128"/>
              </a:rPr>
              <a:t>games, e.g. </a:t>
            </a:r>
            <a:r>
              <a:rPr lang="en-US" sz="2800" dirty="0" smtClean="0">
                <a:ea typeface="ＭＳ Ｐゴシック" pitchFamily="34" charset="-128"/>
              </a:rPr>
              <a:t>Warcraft</a:t>
            </a:r>
          </a:p>
          <a:p>
            <a:pPr lvl="1"/>
            <a:r>
              <a:rPr lang="en-US" sz="2400" b="1" dirty="0" smtClean="0">
                <a:ea typeface="ＭＳ Ｐゴシック" pitchFamily="34" charset="-128"/>
              </a:rPr>
              <a:t>Continuous rather than discrete</a:t>
            </a:r>
          </a:p>
          <a:p>
            <a:pPr lvl="1"/>
            <a:r>
              <a:rPr lang="en-US" sz="2400" b="1" dirty="0" smtClean="0">
                <a:ea typeface="ＭＳ Ｐゴシック" pitchFamily="34" charset="-128"/>
              </a:rPr>
              <a:t>No pause between actions, don’t </a:t>
            </a:r>
            <a:r>
              <a:rPr lang="en-US" sz="2400" b="1" dirty="0">
                <a:ea typeface="ＭＳ Ｐゴシック" pitchFamily="34" charset="-128"/>
              </a:rPr>
              <a:t>take turns</a:t>
            </a:r>
            <a:endParaRPr lang="en-US" sz="2400" b="1" dirty="0">
              <a:ea typeface="ＭＳ Ｐゴシック" pitchFamily="34" charset="-128"/>
            </a:endParaRPr>
          </a:p>
          <a:p>
            <a:r>
              <a:rPr lang="en-US" sz="2800" dirty="0">
                <a:ea typeface="ＭＳ Ｐゴシック" pitchFamily="34" charset="-128"/>
              </a:rPr>
              <a:t>Cooperative games</a:t>
            </a:r>
          </a:p>
        </p:txBody>
      </p:sp>
      <p:sp>
        <p:nvSpPr>
          <p:cNvPr id="19462" name="Rectangle 3"/>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
        <p:nvSpPr>
          <p:cNvPr id="19463" name="Rectangle 4"/>
          <p:cNvSpPr>
            <a:spLocks noChangeArrowheads="1"/>
          </p:cNvSpPr>
          <p:nvPr/>
        </p:nvSpPr>
        <p:spPr bwMode="auto">
          <a:xfrm>
            <a:off x="685800" y="1447800"/>
            <a:ext cx="8153400" cy="1127125"/>
          </a:xfrm>
          <a:prstGeom prst="rect">
            <a:avLst/>
          </a:prstGeom>
          <a:noFill/>
          <a:ln w="9525">
            <a:noFill/>
            <a:miter lim="800000"/>
            <a:headEnd/>
            <a:tailEnd/>
          </a:ln>
        </p:spPr>
        <p:txBody>
          <a:bodyPr>
            <a:spAutoFit/>
          </a:bodyPr>
          <a:lstStyle/>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a:p>
            <a:endParaRPr lang="en-US" sz="2000" b="1">
              <a:latin typeface="Arial" pitchFamily="34" charset="0"/>
            </a:endParaRPr>
          </a:p>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Depth-Limited Expectimax</a:t>
            </a:r>
          </a:p>
        </p:txBody>
      </p:sp>
      <p:sp>
        <p:nvSpPr>
          <p:cNvPr id="9219" name="AutoShape 27"/>
          <p:cNvSpPr>
            <a:spLocks noChangeArrowheads="1"/>
          </p:cNvSpPr>
          <p:nvPr/>
        </p:nvSpPr>
        <p:spPr bwMode="auto">
          <a:xfrm>
            <a:off x="4130278" y="2057400"/>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220" name="AutoShape 28"/>
          <p:cNvCxnSpPr>
            <a:cxnSpLocks noChangeShapeType="1"/>
            <a:stCxn id="9219" idx="3"/>
            <a:endCxn id="9226" idx="0"/>
          </p:cNvCxnSpPr>
          <p:nvPr/>
        </p:nvCxnSpPr>
        <p:spPr bwMode="auto">
          <a:xfrm flipH="1">
            <a:off x="3808810" y="2228850"/>
            <a:ext cx="428625" cy="344091"/>
          </a:xfrm>
          <a:prstGeom prst="straightConnector1">
            <a:avLst/>
          </a:prstGeom>
          <a:noFill/>
          <a:ln w="9525">
            <a:solidFill>
              <a:schemeClr val="tx1"/>
            </a:solidFill>
            <a:round/>
            <a:headEnd/>
            <a:tailEnd type="triangle" w="med" len="med"/>
          </a:ln>
        </p:spPr>
      </p:cxnSp>
      <p:cxnSp>
        <p:nvCxnSpPr>
          <p:cNvPr id="9221" name="AutoShape 29"/>
          <p:cNvCxnSpPr>
            <a:cxnSpLocks noChangeShapeType="1"/>
            <a:stCxn id="9219" idx="3"/>
            <a:endCxn id="9227" idx="0"/>
          </p:cNvCxnSpPr>
          <p:nvPr/>
        </p:nvCxnSpPr>
        <p:spPr bwMode="auto">
          <a:xfrm>
            <a:off x="4237435" y="2228850"/>
            <a:ext cx="429815" cy="344091"/>
          </a:xfrm>
          <a:prstGeom prst="straightConnector1">
            <a:avLst/>
          </a:prstGeom>
          <a:noFill/>
          <a:ln w="9525">
            <a:solidFill>
              <a:schemeClr val="tx1"/>
            </a:solidFill>
            <a:round/>
            <a:headEnd/>
            <a:tailEnd type="triangle" w="med" len="med"/>
          </a:ln>
        </p:spPr>
      </p:cxnSp>
      <p:sp>
        <p:nvSpPr>
          <p:cNvPr id="9226" name="Oval 34"/>
          <p:cNvSpPr>
            <a:spLocks noChangeArrowheads="1"/>
          </p:cNvSpPr>
          <p:nvPr/>
        </p:nvSpPr>
        <p:spPr bwMode="auto">
          <a:xfrm>
            <a:off x="3700462" y="2572941"/>
            <a:ext cx="215504" cy="21431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9227" name="Oval 35"/>
          <p:cNvSpPr>
            <a:spLocks noChangeArrowheads="1"/>
          </p:cNvSpPr>
          <p:nvPr/>
        </p:nvSpPr>
        <p:spPr bwMode="auto">
          <a:xfrm>
            <a:off x="4560094" y="2572941"/>
            <a:ext cx="214313" cy="21431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9234" name="AutoShape 43"/>
          <p:cNvCxnSpPr>
            <a:cxnSpLocks noChangeShapeType="1"/>
          </p:cNvCxnSpPr>
          <p:nvPr/>
        </p:nvCxnSpPr>
        <p:spPr bwMode="auto">
          <a:xfrm>
            <a:off x="3814762" y="2769394"/>
            <a:ext cx="214313" cy="559594"/>
          </a:xfrm>
          <a:prstGeom prst="straightConnector1">
            <a:avLst/>
          </a:prstGeom>
          <a:noFill/>
          <a:ln w="9525">
            <a:solidFill>
              <a:schemeClr val="tx1"/>
            </a:solidFill>
            <a:round/>
            <a:headEnd/>
            <a:tailEnd type="triangle" w="med" len="med"/>
          </a:ln>
        </p:spPr>
      </p:cxnSp>
      <p:sp>
        <p:nvSpPr>
          <p:cNvPr id="9235" name="Line 44"/>
          <p:cNvSpPr>
            <a:spLocks noChangeShapeType="1"/>
          </p:cNvSpPr>
          <p:nvPr/>
        </p:nvSpPr>
        <p:spPr bwMode="auto">
          <a:xfrm flipH="1">
            <a:off x="3643313" y="2769394"/>
            <a:ext cx="171450" cy="57150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9236" name="AutoShape 45"/>
          <p:cNvSpPr>
            <a:spLocks noChangeArrowheads="1"/>
          </p:cNvSpPr>
          <p:nvPr/>
        </p:nvSpPr>
        <p:spPr bwMode="auto">
          <a:xfrm>
            <a:off x="3529012" y="3340894"/>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pic>
        <p:nvPicPr>
          <p:cNvPr id="9237" name="Picture 46"/>
          <p:cNvPicPr>
            <a:picLocks noChangeAspect="1" noChangeArrowheads="1"/>
          </p:cNvPicPr>
          <p:nvPr/>
        </p:nvPicPr>
        <p:blipFill>
          <a:blip r:embed="rId3" cstate="print"/>
          <a:srcRect/>
          <a:stretch>
            <a:fillRect/>
          </a:stretch>
        </p:blipFill>
        <p:spPr bwMode="auto">
          <a:xfrm>
            <a:off x="5393532" y="3340894"/>
            <a:ext cx="192881" cy="167879"/>
          </a:xfrm>
          <a:prstGeom prst="rect">
            <a:avLst/>
          </a:prstGeom>
          <a:noFill/>
          <a:ln w="9525">
            <a:noFill/>
            <a:miter lim="800000"/>
            <a:headEnd/>
            <a:tailEnd/>
          </a:ln>
        </p:spPr>
      </p:pic>
      <p:cxnSp>
        <p:nvCxnSpPr>
          <p:cNvPr id="9238" name="AutoShape 47"/>
          <p:cNvCxnSpPr>
            <a:cxnSpLocks noChangeShapeType="1"/>
          </p:cNvCxnSpPr>
          <p:nvPr/>
        </p:nvCxnSpPr>
        <p:spPr bwMode="auto">
          <a:xfrm rot="16200000" flipH="1">
            <a:off x="3573066" y="3582591"/>
            <a:ext cx="228600" cy="88106"/>
          </a:xfrm>
          <a:prstGeom prst="straightConnector1">
            <a:avLst/>
          </a:prstGeom>
          <a:noFill/>
          <a:ln w="9525">
            <a:solidFill>
              <a:schemeClr val="tx1"/>
            </a:solidFill>
            <a:round/>
            <a:headEnd/>
            <a:tailEnd type="triangle" w="med" len="med"/>
          </a:ln>
        </p:spPr>
      </p:cxnSp>
      <p:sp>
        <p:nvSpPr>
          <p:cNvPr id="9239" name="Oval 39"/>
          <p:cNvSpPr>
            <a:spLocks noChangeArrowheads="1"/>
          </p:cNvSpPr>
          <p:nvPr/>
        </p:nvSpPr>
        <p:spPr bwMode="auto">
          <a:xfrm>
            <a:off x="3700462" y="2572941"/>
            <a:ext cx="214313" cy="21431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9240" name="AutoShape 45"/>
          <p:cNvSpPr>
            <a:spLocks noChangeArrowheads="1"/>
          </p:cNvSpPr>
          <p:nvPr/>
        </p:nvSpPr>
        <p:spPr bwMode="auto">
          <a:xfrm>
            <a:off x="3943350" y="3340894"/>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241" name="AutoShape 47"/>
          <p:cNvCxnSpPr>
            <a:cxnSpLocks noChangeShapeType="1"/>
          </p:cNvCxnSpPr>
          <p:nvPr/>
        </p:nvCxnSpPr>
        <p:spPr bwMode="auto">
          <a:xfrm rot="16200000" flipH="1">
            <a:off x="3990975" y="3574256"/>
            <a:ext cx="228600" cy="104775"/>
          </a:xfrm>
          <a:prstGeom prst="straightConnector1">
            <a:avLst/>
          </a:prstGeom>
          <a:noFill/>
          <a:ln w="9525">
            <a:solidFill>
              <a:schemeClr val="tx1"/>
            </a:solidFill>
            <a:round/>
            <a:headEnd/>
            <a:tailEnd type="triangle" w="med" len="med"/>
          </a:ln>
        </p:spPr>
      </p:cxnSp>
      <p:sp>
        <p:nvSpPr>
          <p:cNvPr id="9242" name="Line 48"/>
          <p:cNvSpPr>
            <a:spLocks noChangeShapeType="1"/>
          </p:cNvSpPr>
          <p:nvPr/>
        </p:nvSpPr>
        <p:spPr bwMode="auto">
          <a:xfrm flipH="1">
            <a:off x="3986213" y="3512344"/>
            <a:ext cx="66675" cy="22860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9243" name="TextBox 33"/>
          <p:cNvSpPr txBox="1">
            <a:spLocks noChangeArrowheads="1"/>
          </p:cNvSpPr>
          <p:nvPr/>
        </p:nvSpPr>
        <p:spPr bwMode="auto">
          <a:xfrm>
            <a:off x="4531519" y="3283744"/>
            <a:ext cx="348172" cy="369332"/>
          </a:xfrm>
          <a:prstGeom prst="rect">
            <a:avLst/>
          </a:prstGeom>
          <a:noFill/>
          <a:ln w="9525">
            <a:noFill/>
            <a:miter lim="800000"/>
            <a:headEnd/>
            <a:tailEnd/>
          </a:ln>
        </p:spPr>
        <p:txBody>
          <a:bodyPr wrap="none">
            <a:spAutoFit/>
          </a:bodyPr>
          <a:lstStyle/>
          <a:p>
            <a:r>
              <a:rPr lang="en-US" sz="1800" b="1">
                <a:latin typeface="Calibri"/>
                <a:cs typeface="Calibri"/>
              </a:rPr>
              <a:t>…</a:t>
            </a:r>
          </a:p>
        </p:txBody>
      </p:sp>
      <p:sp>
        <p:nvSpPr>
          <p:cNvPr id="9244" name="TextBox 34"/>
          <p:cNvSpPr txBox="1">
            <a:spLocks noChangeArrowheads="1"/>
          </p:cNvSpPr>
          <p:nvPr/>
        </p:nvSpPr>
        <p:spPr bwMode="auto">
          <a:xfrm>
            <a:off x="3902869" y="3912394"/>
            <a:ext cx="348172" cy="369332"/>
          </a:xfrm>
          <a:prstGeom prst="rect">
            <a:avLst/>
          </a:prstGeom>
          <a:noFill/>
          <a:ln w="9525">
            <a:noFill/>
            <a:miter lim="800000"/>
            <a:headEnd/>
            <a:tailEnd/>
          </a:ln>
        </p:spPr>
        <p:txBody>
          <a:bodyPr wrap="none">
            <a:spAutoFit/>
          </a:bodyPr>
          <a:lstStyle/>
          <a:p>
            <a:r>
              <a:rPr lang="en-US" sz="1800" b="1">
                <a:latin typeface="Calibri"/>
                <a:cs typeface="Calibri"/>
              </a:rPr>
              <a:t>…</a:t>
            </a:r>
          </a:p>
        </p:txBody>
      </p:sp>
      <p:sp>
        <p:nvSpPr>
          <p:cNvPr id="36" name="Rectangle 35"/>
          <p:cNvSpPr/>
          <p:nvPr/>
        </p:nvSpPr>
        <p:spPr>
          <a:xfrm>
            <a:off x="3471863" y="4312444"/>
            <a:ext cx="571500" cy="4000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492</a:t>
            </a:r>
          </a:p>
        </p:txBody>
      </p:sp>
      <p:sp>
        <p:nvSpPr>
          <p:cNvPr id="9246" name="Rectangle 38"/>
          <p:cNvSpPr>
            <a:spLocks noChangeArrowheads="1"/>
          </p:cNvSpPr>
          <p:nvPr/>
        </p:nvSpPr>
        <p:spPr bwMode="auto">
          <a:xfrm>
            <a:off x="4214813" y="4312444"/>
            <a:ext cx="571500" cy="400050"/>
          </a:xfrm>
          <a:prstGeom prst="rect">
            <a:avLst/>
          </a:prstGeom>
          <a:solidFill>
            <a:srgbClr val="E8D1FF"/>
          </a:solidFill>
          <a:ln w="9525">
            <a:solidFill>
              <a:schemeClr val="tx1"/>
            </a:solidFill>
            <a:round/>
            <a:headEnd/>
            <a:tailEnd/>
          </a:ln>
        </p:spPr>
        <p:txBody>
          <a:bodyPr wrap="none" anchor="ctr"/>
          <a:lstStyle/>
          <a:p>
            <a:pPr algn="ctr"/>
            <a:r>
              <a:rPr lang="en-US" sz="1800">
                <a:latin typeface="Calibri"/>
                <a:cs typeface="Calibri"/>
              </a:rPr>
              <a:t>362</a:t>
            </a:r>
          </a:p>
        </p:txBody>
      </p:sp>
      <p:sp>
        <p:nvSpPr>
          <p:cNvPr id="9247" name="TextBox 40"/>
          <p:cNvSpPr txBox="1">
            <a:spLocks noChangeArrowheads="1"/>
          </p:cNvSpPr>
          <p:nvPr/>
        </p:nvSpPr>
        <p:spPr bwMode="auto">
          <a:xfrm>
            <a:off x="4874419" y="4320779"/>
            <a:ext cx="348172" cy="369332"/>
          </a:xfrm>
          <a:prstGeom prst="rect">
            <a:avLst/>
          </a:prstGeom>
          <a:noFill/>
          <a:ln w="9525">
            <a:noFill/>
            <a:miter lim="800000"/>
            <a:headEnd/>
            <a:tailEnd/>
          </a:ln>
        </p:spPr>
        <p:txBody>
          <a:bodyPr wrap="none">
            <a:spAutoFit/>
          </a:bodyPr>
          <a:lstStyle/>
          <a:p>
            <a:r>
              <a:rPr lang="en-US" sz="1800" b="1">
                <a:latin typeface="Calibri"/>
                <a:cs typeface="Calibri"/>
              </a:rPr>
              <a:t>…</a:t>
            </a:r>
          </a:p>
        </p:txBody>
      </p:sp>
      <p:sp>
        <p:nvSpPr>
          <p:cNvPr id="43" name="Freeform 42"/>
          <p:cNvSpPr/>
          <p:nvPr/>
        </p:nvSpPr>
        <p:spPr>
          <a:xfrm>
            <a:off x="3530204" y="3525441"/>
            <a:ext cx="259556" cy="777478"/>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Calibri"/>
              <a:cs typeface="Calibri"/>
            </a:endParaRPr>
          </a:p>
        </p:txBody>
      </p:sp>
      <p:sp>
        <p:nvSpPr>
          <p:cNvPr id="38" name="Rectangle 37"/>
          <p:cNvSpPr/>
          <p:nvPr/>
        </p:nvSpPr>
        <p:spPr>
          <a:xfrm>
            <a:off x="3471863" y="3340894"/>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400</a:t>
            </a:r>
          </a:p>
        </p:txBody>
      </p:sp>
      <p:sp>
        <p:nvSpPr>
          <p:cNvPr id="40" name="Rectangle 39"/>
          <p:cNvSpPr/>
          <p:nvPr/>
        </p:nvSpPr>
        <p:spPr>
          <a:xfrm>
            <a:off x="3929063" y="3340894"/>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300</a:t>
            </a:r>
          </a:p>
        </p:txBody>
      </p:sp>
      <p:sp>
        <p:nvSpPr>
          <p:cNvPr id="42" name="Rounded Rectangular Callout 41"/>
          <p:cNvSpPr/>
          <p:nvPr/>
        </p:nvSpPr>
        <p:spPr>
          <a:xfrm>
            <a:off x="4443413" y="3055144"/>
            <a:ext cx="1600200" cy="1200150"/>
          </a:xfrm>
          <a:prstGeom prst="wedgeRoundRectCallout">
            <a:avLst>
              <a:gd name="adj1" fmla="val -59213"/>
              <a:gd name="adj2" fmla="val -17670"/>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Calibri"/>
                <a:cs typeface="Calibri"/>
              </a:rPr>
              <a:t>Estimate of true </a:t>
            </a:r>
            <a:r>
              <a:rPr lang="en-US" sz="1800" dirty="0" err="1">
                <a:latin typeface="Calibri"/>
                <a:cs typeface="Calibri"/>
              </a:rPr>
              <a:t>expectimax</a:t>
            </a:r>
            <a:r>
              <a:rPr lang="en-US" sz="1800" dirty="0">
                <a:latin typeface="Calibri"/>
                <a:cs typeface="Calibri"/>
              </a:rPr>
              <a:t> value (which would require a lot of work to compute)</a:t>
            </a:r>
          </a:p>
        </p:txBody>
      </p:sp>
    </p:spTree>
    <p:extLst>
      <p:ext uri="{BB962C8B-B14F-4D97-AF65-F5344CB8AC3E}">
        <p14:creationId xmlns:p14="http://schemas.microsoft.com/office/powerpoint/2010/main" val="1829579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14450" y="924109"/>
            <a:ext cx="6745375" cy="5056562"/>
          </a:xfrm>
          <a:prstGeom prst="rect">
            <a:avLst/>
          </a:prstGeom>
          <a:effectLst>
            <a:outerShdw blurRad="50800" dist="50800" dir="5400000" algn="ctr" rotWithShape="0">
              <a:srgbClr val="000000"/>
            </a:outerShdw>
          </a:effectLst>
        </p:spPr>
      </p:pic>
      <p:sp>
        <p:nvSpPr>
          <p:cNvPr id="2" name="Title 1"/>
          <p:cNvSpPr>
            <a:spLocks noGrp="1"/>
          </p:cNvSpPr>
          <p:nvPr>
            <p:ph type="title"/>
          </p:nvPr>
        </p:nvSpPr>
        <p:spPr/>
        <p:txBody>
          <a:bodyPr/>
          <a:lstStyle/>
          <a:p>
            <a:r>
              <a:rPr lang="en-US" dirty="0" smtClean="0"/>
              <a:t>Probabilities</a:t>
            </a:r>
            <a:endParaRPr lang="en-US" dirty="0"/>
          </a:p>
        </p:txBody>
      </p:sp>
    </p:spTree>
    <p:extLst>
      <p:ext uri="{BB962C8B-B14F-4D97-AF65-F5344CB8AC3E}">
        <p14:creationId xmlns:p14="http://schemas.microsoft.com/office/powerpoint/2010/main" val="241995115"/>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6501" y="3143250"/>
            <a:ext cx="1247054" cy="1176300"/>
          </a:xfrm>
          <a:prstGeom prst="rect">
            <a:avLst/>
          </a:prstGeom>
          <a:noFill/>
          <a:extLst>
            <a:ext uri="{909E8E84-426E-40dd-AFC4-6F175D3DCCD1}">
              <a14:hiddenFill xmlns=""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1250" y="1874398"/>
            <a:ext cx="1151700" cy="1197769"/>
          </a:xfrm>
          <a:prstGeom prst="rect">
            <a:avLst/>
          </a:prstGeom>
          <a:noFill/>
          <a:extLst>
            <a:ext uri="{909E8E84-426E-40dd-AFC4-6F175D3DCCD1}">
              <a14:hiddenFill xmlns=""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86738" y="4476903"/>
            <a:ext cx="1165622" cy="1327241"/>
          </a:xfrm>
          <a:prstGeom prst="rect">
            <a:avLst/>
          </a:prstGeom>
          <a:noFill/>
          <a:extLst>
            <a:ext uri="{909E8E84-426E-40dd-AFC4-6F175D3DCCD1}">
              <a14:hiddenFill xmlns="" xmlns:a14="http://schemas.microsoft.com/office/drawing/2010/main">
                <a:solidFill>
                  <a:srgbClr val="FFFFFF"/>
                </a:solidFill>
              </a14:hiddenFill>
            </a:ext>
          </a:extLst>
        </p:spPr>
      </p:pic>
      <p:sp>
        <p:nvSpPr>
          <p:cNvPr id="12290" name="Rectangle 2"/>
          <p:cNvSpPr>
            <a:spLocks noGrp="1" noChangeArrowheads="1"/>
          </p:cNvSpPr>
          <p:nvPr>
            <p:ph type="title"/>
          </p:nvPr>
        </p:nvSpPr>
        <p:spPr/>
        <p:txBody>
          <a:bodyPr/>
          <a:lstStyle/>
          <a:p>
            <a:r>
              <a:rPr lang="en-US" dirty="0" smtClean="0"/>
              <a:t>Probabilities</a:t>
            </a:r>
          </a:p>
        </p:txBody>
      </p:sp>
      <p:sp>
        <p:nvSpPr>
          <p:cNvPr id="12291" name="Rectangle 3"/>
          <p:cNvSpPr>
            <a:spLocks noGrp="1" noChangeArrowheads="1"/>
          </p:cNvSpPr>
          <p:nvPr>
            <p:ph idx="1"/>
          </p:nvPr>
        </p:nvSpPr>
        <p:spPr/>
        <p:txBody>
          <a:bodyPr/>
          <a:lstStyle/>
          <a:p>
            <a:pPr>
              <a:lnSpc>
                <a:spcPct val="80000"/>
              </a:lnSpc>
            </a:pPr>
            <a:r>
              <a:rPr lang="en-US" sz="1500" dirty="0"/>
              <a:t>A </a:t>
            </a:r>
            <a:r>
              <a:rPr lang="en-US" sz="1500" dirty="0">
                <a:solidFill>
                  <a:srgbClr val="CC0000"/>
                </a:solidFill>
              </a:rPr>
              <a:t>random variable</a:t>
            </a:r>
            <a:r>
              <a:rPr lang="en-US" sz="1500" dirty="0"/>
              <a:t> represents an event whose outcome is unknown</a:t>
            </a:r>
          </a:p>
          <a:p>
            <a:pPr>
              <a:lnSpc>
                <a:spcPct val="80000"/>
              </a:lnSpc>
            </a:pPr>
            <a:r>
              <a:rPr lang="en-US" sz="1500" dirty="0"/>
              <a:t>A </a:t>
            </a:r>
            <a:r>
              <a:rPr lang="en-US" sz="1500" dirty="0">
                <a:solidFill>
                  <a:srgbClr val="CC0000"/>
                </a:solidFill>
              </a:rPr>
              <a:t>probability distribution</a:t>
            </a:r>
            <a:r>
              <a:rPr lang="en-US" sz="1500" dirty="0"/>
              <a:t> is an assignment of weights to outcomes</a:t>
            </a:r>
          </a:p>
          <a:p>
            <a:pPr>
              <a:lnSpc>
                <a:spcPct val="80000"/>
              </a:lnSpc>
            </a:pPr>
            <a:endParaRPr lang="en-US" sz="1500" dirty="0"/>
          </a:p>
          <a:p>
            <a:pPr>
              <a:lnSpc>
                <a:spcPct val="80000"/>
              </a:lnSpc>
            </a:pPr>
            <a:r>
              <a:rPr lang="en-US" sz="1500" dirty="0"/>
              <a:t>Example: Traffic on freeway</a:t>
            </a:r>
          </a:p>
          <a:p>
            <a:pPr lvl="1">
              <a:lnSpc>
                <a:spcPct val="80000"/>
              </a:lnSpc>
            </a:pPr>
            <a:r>
              <a:rPr lang="en-US" sz="1350" dirty="0"/>
              <a:t>Random variable: T = whether there’s traffic</a:t>
            </a:r>
          </a:p>
          <a:p>
            <a:pPr lvl="1">
              <a:lnSpc>
                <a:spcPct val="80000"/>
              </a:lnSpc>
            </a:pPr>
            <a:r>
              <a:rPr lang="en-US" sz="1350" dirty="0"/>
              <a:t>Outcomes: T in {none, light, heavy}</a:t>
            </a:r>
          </a:p>
          <a:p>
            <a:pPr lvl="1">
              <a:lnSpc>
                <a:spcPct val="80000"/>
              </a:lnSpc>
            </a:pPr>
            <a:r>
              <a:rPr lang="en-US" sz="1350" dirty="0"/>
              <a:t>Distribution: P(T=none) = 0.25, P(T=light) = 0.50, P(T=heavy) = 0.25</a:t>
            </a:r>
          </a:p>
          <a:p>
            <a:pPr>
              <a:lnSpc>
                <a:spcPct val="80000"/>
              </a:lnSpc>
            </a:pPr>
            <a:endParaRPr lang="en-US" sz="1500" dirty="0"/>
          </a:p>
          <a:p>
            <a:pPr>
              <a:lnSpc>
                <a:spcPct val="80000"/>
              </a:lnSpc>
            </a:pPr>
            <a:r>
              <a:rPr lang="en-US" sz="1500" dirty="0"/>
              <a:t>Some laws of probability (more later):</a:t>
            </a:r>
          </a:p>
          <a:p>
            <a:pPr lvl="1">
              <a:lnSpc>
                <a:spcPct val="80000"/>
              </a:lnSpc>
            </a:pPr>
            <a:r>
              <a:rPr lang="en-US" sz="1350" dirty="0"/>
              <a:t>Probabilities are always non-negative</a:t>
            </a:r>
          </a:p>
          <a:p>
            <a:pPr lvl="1">
              <a:lnSpc>
                <a:spcPct val="80000"/>
              </a:lnSpc>
            </a:pPr>
            <a:r>
              <a:rPr lang="en-US" sz="1350" dirty="0"/>
              <a:t>Probabilities over all possible outcomes sum to one</a:t>
            </a:r>
          </a:p>
          <a:p>
            <a:pPr>
              <a:lnSpc>
                <a:spcPct val="80000"/>
              </a:lnSpc>
            </a:pPr>
            <a:endParaRPr lang="en-US" sz="1500" dirty="0"/>
          </a:p>
          <a:p>
            <a:pPr>
              <a:lnSpc>
                <a:spcPct val="80000"/>
              </a:lnSpc>
            </a:pPr>
            <a:r>
              <a:rPr lang="en-US" sz="1500" dirty="0"/>
              <a:t>As we get more evidence, probabilities may change:</a:t>
            </a:r>
          </a:p>
          <a:p>
            <a:pPr lvl="1">
              <a:lnSpc>
                <a:spcPct val="80000"/>
              </a:lnSpc>
            </a:pPr>
            <a:r>
              <a:rPr lang="en-US" sz="1350" dirty="0"/>
              <a:t>P(T=heavy) = 0.25, P(T=heavy | Hour=8am) = 0.60</a:t>
            </a:r>
          </a:p>
          <a:p>
            <a:pPr lvl="1">
              <a:lnSpc>
                <a:spcPct val="80000"/>
              </a:lnSpc>
            </a:pPr>
            <a:r>
              <a:rPr lang="en-US" sz="1350" dirty="0"/>
              <a:t>We’ll talk about methods for reasoning and updating probabilities later</a:t>
            </a:r>
          </a:p>
        </p:txBody>
      </p:sp>
      <p:sp>
        <p:nvSpPr>
          <p:cNvPr id="10" name="TextBox 9"/>
          <p:cNvSpPr txBox="1"/>
          <p:nvPr/>
        </p:nvSpPr>
        <p:spPr>
          <a:xfrm>
            <a:off x="7715250" y="2286000"/>
            <a:ext cx="914400" cy="461665"/>
          </a:xfrm>
          <a:prstGeom prst="rect">
            <a:avLst/>
          </a:prstGeom>
          <a:noFill/>
        </p:spPr>
        <p:txBody>
          <a:bodyPr wrap="square" rtlCol="0">
            <a:spAutoFit/>
          </a:bodyPr>
          <a:lstStyle/>
          <a:p>
            <a:r>
              <a:rPr lang="en-US" dirty="0">
                <a:latin typeface="Calibri" pitchFamily="34" charset="0"/>
              </a:rPr>
              <a:t>0.25</a:t>
            </a:r>
            <a:endParaRPr lang="en-US" dirty="0">
              <a:latin typeface="Calibri" pitchFamily="34" charset="0"/>
            </a:endParaRPr>
          </a:p>
        </p:txBody>
      </p:sp>
      <p:sp>
        <p:nvSpPr>
          <p:cNvPr id="11" name="TextBox 10"/>
          <p:cNvSpPr txBox="1"/>
          <p:nvPr/>
        </p:nvSpPr>
        <p:spPr>
          <a:xfrm>
            <a:off x="7715250" y="3600450"/>
            <a:ext cx="914400" cy="461665"/>
          </a:xfrm>
          <a:prstGeom prst="rect">
            <a:avLst/>
          </a:prstGeom>
          <a:noFill/>
        </p:spPr>
        <p:txBody>
          <a:bodyPr wrap="square" rtlCol="0">
            <a:spAutoFit/>
          </a:bodyPr>
          <a:lstStyle/>
          <a:p>
            <a:r>
              <a:rPr lang="en-US" dirty="0">
                <a:latin typeface="Calibri" pitchFamily="34" charset="0"/>
              </a:rPr>
              <a:t>0.50</a:t>
            </a:r>
            <a:endParaRPr lang="en-US" dirty="0">
              <a:latin typeface="Calibri" pitchFamily="34" charset="0"/>
            </a:endParaRPr>
          </a:p>
        </p:txBody>
      </p:sp>
      <p:sp>
        <p:nvSpPr>
          <p:cNvPr id="12" name="TextBox 11"/>
          <p:cNvSpPr txBox="1"/>
          <p:nvPr/>
        </p:nvSpPr>
        <p:spPr>
          <a:xfrm>
            <a:off x="7715250" y="4990669"/>
            <a:ext cx="914400" cy="461665"/>
          </a:xfrm>
          <a:prstGeom prst="rect">
            <a:avLst/>
          </a:prstGeom>
          <a:noFill/>
        </p:spPr>
        <p:txBody>
          <a:bodyPr wrap="square" rtlCol="0">
            <a:spAutoFit/>
          </a:bodyPr>
          <a:lstStyle/>
          <a:p>
            <a:r>
              <a:rPr lang="en-US" dirty="0">
                <a:latin typeface="Calibri" pitchFamily="34" charset="0"/>
              </a:rPr>
              <a:t>0.25</a:t>
            </a:r>
            <a:endParaRPr lang="en-US" dirty="0">
              <a:latin typeface="Calibri" pitchFamily="34" charset="0"/>
            </a:endParaRPr>
          </a:p>
        </p:txBody>
      </p:sp>
    </p:spTree>
    <p:extLst>
      <p:ext uri="{BB962C8B-B14F-4D97-AF65-F5344CB8AC3E}">
        <p14:creationId xmlns:p14="http://schemas.microsoft.com/office/powerpoint/2010/main" val="572217296"/>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03639" y="4476903"/>
            <a:ext cx="1165622" cy="12952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57601" y="4457701"/>
            <a:ext cx="1232297" cy="1162379"/>
          </a:xfrm>
          <a:prstGeom prst="rect">
            <a:avLst/>
          </a:prstGeom>
          <a:noFill/>
          <a:extLst>
            <a:ext uri="{909E8E84-426E-40dd-AFC4-6F175D3DCCD1}">
              <a14:hiddenFill xmlns="" xmlns:a14="http://schemas.microsoft.com/office/drawing/2010/main">
                <a:solidFill>
                  <a:srgbClr val="FFFFFF"/>
                </a:solidFill>
              </a14:hiddenFill>
            </a:ext>
          </a:extLst>
        </p:spPr>
      </p:pic>
      <p:sp>
        <p:nvSpPr>
          <p:cNvPr id="16387" name="Rectangle 3"/>
          <p:cNvSpPr>
            <a:spLocks noGrp="1" noChangeArrowheads="1"/>
          </p:cNvSpPr>
          <p:nvPr>
            <p:ph idx="1"/>
          </p:nvPr>
        </p:nvSpPr>
        <p:spPr>
          <a:xfrm>
            <a:off x="285750" y="1885951"/>
            <a:ext cx="6686550" cy="3394472"/>
          </a:xfrm>
        </p:spPr>
        <p:txBody>
          <a:bodyPr/>
          <a:lstStyle/>
          <a:p>
            <a:pPr>
              <a:lnSpc>
                <a:spcPct val="90000"/>
              </a:lnSpc>
            </a:pPr>
            <a:r>
              <a:rPr lang="en-US" sz="1950" dirty="0"/>
              <a:t>The expected value of a function of a random variable is the average, weighted by the probability distribution over outcomes</a:t>
            </a:r>
          </a:p>
          <a:p>
            <a:pPr lvl="4">
              <a:lnSpc>
                <a:spcPct val="90000"/>
              </a:lnSpc>
            </a:pPr>
            <a:endParaRPr lang="en-US" sz="1200" dirty="0"/>
          </a:p>
          <a:p>
            <a:pPr>
              <a:lnSpc>
                <a:spcPct val="90000"/>
              </a:lnSpc>
            </a:pPr>
            <a:r>
              <a:rPr lang="en-US" sz="1950" dirty="0"/>
              <a:t>Example: How long to get to the airport?</a:t>
            </a:r>
          </a:p>
          <a:p>
            <a:pPr lvl="1">
              <a:lnSpc>
                <a:spcPct val="90000"/>
              </a:lnSpc>
            </a:pPr>
            <a:endParaRPr lang="en-US" sz="1500" dirty="0"/>
          </a:p>
          <a:p>
            <a:pPr lvl="2">
              <a:lnSpc>
                <a:spcPct val="90000"/>
              </a:lnSpc>
            </a:pPr>
            <a:endParaRPr lang="en-US" sz="1500" dirty="0"/>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935722" y="4467111"/>
            <a:ext cx="1151700" cy="1197769"/>
          </a:xfrm>
          <a:prstGeom prst="rect">
            <a:avLst/>
          </a:prstGeom>
          <a:noFill/>
          <a:extLst>
            <a:ext uri="{909E8E84-426E-40dd-AFC4-6F175D3DCCD1}">
              <a14:hiddenFill xmlns="" xmlns:a14="http://schemas.microsoft.com/office/drawing/2010/main">
                <a:solidFill>
                  <a:srgbClr val="FFFFFF"/>
                </a:solidFill>
              </a14:hiddenFill>
            </a:ext>
          </a:extLst>
        </p:spPr>
      </p:pic>
      <p:sp>
        <p:nvSpPr>
          <p:cNvPr id="13314" name="Rectangle 2"/>
          <p:cNvSpPr>
            <a:spLocks noGrp="1" noChangeArrowheads="1"/>
          </p:cNvSpPr>
          <p:nvPr>
            <p:ph type="title"/>
          </p:nvPr>
        </p:nvSpPr>
        <p:spPr/>
        <p:txBody>
          <a:bodyPr/>
          <a:lstStyle/>
          <a:p>
            <a:r>
              <a:rPr lang="en-US" dirty="0" smtClean="0"/>
              <a:t>Expectations</a:t>
            </a:r>
          </a:p>
        </p:txBody>
      </p:sp>
      <p:sp>
        <p:nvSpPr>
          <p:cNvPr id="10" name="TextBox 9"/>
          <p:cNvSpPr txBox="1"/>
          <p:nvPr/>
        </p:nvSpPr>
        <p:spPr>
          <a:xfrm>
            <a:off x="2323368" y="4029625"/>
            <a:ext cx="914400" cy="369332"/>
          </a:xfrm>
          <a:prstGeom prst="rect">
            <a:avLst/>
          </a:prstGeom>
          <a:noFill/>
        </p:spPr>
        <p:txBody>
          <a:bodyPr wrap="square" rtlCol="0">
            <a:spAutoFit/>
          </a:bodyPr>
          <a:lstStyle/>
          <a:p>
            <a:r>
              <a:rPr lang="en-US" sz="1800" dirty="0">
                <a:latin typeface="Calibri"/>
                <a:cs typeface="Calibri"/>
              </a:rPr>
              <a:t>0.25</a:t>
            </a:r>
            <a:endParaRPr lang="en-US" sz="1800" dirty="0">
              <a:latin typeface="Calibri"/>
              <a:cs typeface="Calibri"/>
            </a:endParaRPr>
          </a:p>
        </p:txBody>
      </p:sp>
      <p:sp>
        <p:nvSpPr>
          <p:cNvPr id="11" name="TextBox 10"/>
          <p:cNvSpPr txBox="1"/>
          <p:nvPr/>
        </p:nvSpPr>
        <p:spPr>
          <a:xfrm>
            <a:off x="4037868" y="4029625"/>
            <a:ext cx="914400" cy="369332"/>
          </a:xfrm>
          <a:prstGeom prst="rect">
            <a:avLst/>
          </a:prstGeom>
          <a:noFill/>
        </p:spPr>
        <p:txBody>
          <a:bodyPr wrap="square" rtlCol="0">
            <a:spAutoFit/>
          </a:bodyPr>
          <a:lstStyle/>
          <a:p>
            <a:r>
              <a:rPr lang="en-US" sz="1800" dirty="0">
                <a:latin typeface="Calibri"/>
                <a:cs typeface="Calibri"/>
              </a:rPr>
              <a:t>0.50</a:t>
            </a:r>
            <a:endParaRPr lang="en-US" sz="1800" dirty="0">
              <a:latin typeface="Calibri"/>
              <a:cs typeface="Calibri"/>
            </a:endParaRPr>
          </a:p>
        </p:txBody>
      </p:sp>
      <p:sp>
        <p:nvSpPr>
          <p:cNvPr id="12" name="TextBox 11"/>
          <p:cNvSpPr txBox="1"/>
          <p:nvPr/>
        </p:nvSpPr>
        <p:spPr>
          <a:xfrm>
            <a:off x="5752368" y="4029625"/>
            <a:ext cx="914400" cy="369332"/>
          </a:xfrm>
          <a:prstGeom prst="rect">
            <a:avLst/>
          </a:prstGeom>
          <a:noFill/>
        </p:spPr>
        <p:txBody>
          <a:bodyPr wrap="square" rtlCol="0">
            <a:spAutoFit/>
          </a:bodyPr>
          <a:lstStyle/>
          <a:p>
            <a:r>
              <a:rPr lang="en-US" sz="1800" dirty="0">
                <a:latin typeface="Calibri"/>
                <a:cs typeface="Calibri"/>
              </a:rPr>
              <a:t>0.25</a:t>
            </a:r>
            <a:endParaRPr lang="en-US" sz="1800" dirty="0">
              <a:latin typeface="Calibri"/>
              <a:cs typeface="Calibri"/>
            </a:endParaRPr>
          </a:p>
        </p:txBody>
      </p:sp>
      <p:sp>
        <p:nvSpPr>
          <p:cNvPr id="14" name="TextBox 13"/>
          <p:cNvSpPr txBox="1"/>
          <p:nvPr/>
        </p:nvSpPr>
        <p:spPr>
          <a:xfrm>
            <a:off x="608868" y="4029625"/>
            <a:ext cx="1714500" cy="369332"/>
          </a:xfrm>
          <a:prstGeom prst="rect">
            <a:avLst/>
          </a:prstGeom>
          <a:noFill/>
        </p:spPr>
        <p:txBody>
          <a:bodyPr wrap="square" rtlCol="0">
            <a:spAutoFit/>
          </a:bodyPr>
          <a:lstStyle/>
          <a:p>
            <a:r>
              <a:rPr lang="en-US" sz="1800" dirty="0">
                <a:latin typeface="Calibri"/>
                <a:cs typeface="Calibri"/>
              </a:rPr>
              <a:t>Probability:</a:t>
            </a:r>
            <a:endParaRPr lang="en-US" sz="1800" dirty="0">
              <a:latin typeface="Calibri"/>
              <a:cs typeface="Calibri"/>
            </a:endParaRPr>
          </a:p>
        </p:txBody>
      </p:sp>
      <p:sp>
        <p:nvSpPr>
          <p:cNvPr id="15" name="TextBox 14"/>
          <p:cNvSpPr txBox="1"/>
          <p:nvPr/>
        </p:nvSpPr>
        <p:spPr>
          <a:xfrm>
            <a:off x="2323368" y="3515275"/>
            <a:ext cx="914400" cy="369332"/>
          </a:xfrm>
          <a:prstGeom prst="rect">
            <a:avLst/>
          </a:prstGeom>
          <a:noFill/>
        </p:spPr>
        <p:txBody>
          <a:bodyPr wrap="square" rtlCol="0">
            <a:spAutoFit/>
          </a:bodyPr>
          <a:lstStyle/>
          <a:p>
            <a:r>
              <a:rPr lang="en-US" sz="1800" dirty="0">
                <a:latin typeface="Calibri"/>
                <a:cs typeface="Calibri"/>
              </a:rPr>
              <a:t>20 min</a:t>
            </a:r>
            <a:endParaRPr lang="en-US" sz="1800" dirty="0">
              <a:latin typeface="Calibri"/>
              <a:cs typeface="Calibri"/>
            </a:endParaRPr>
          </a:p>
        </p:txBody>
      </p:sp>
      <p:sp>
        <p:nvSpPr>
          <p:cNvPr id="16" name="TextBox 15"/>
          <p:cNvSpPr txBox="1"/>
          <p:nvPr/>
        </p:nvSpPr>
        <p:spPr>
          <a:xfrm>
            <a:off x="4037868" y="3515275"/>
            <a:ext cx="914400" cy="369332"/>
          </a:xfrm>
          <a:prstGeom prst="rect">
            <a:avLst/>
          </a:prstGeom>
          <a:noFill/>
        </p:spPr>
        <p:txBody>
          <a:bodyPr wrap="square" rtlCol="0">
            <a:spAutoFit/>
          </a:bodyPr>
          <a:lstStyle/>
          <a:p>
            <a:r>
              <a:rPr lang="en-US" sz="1800" dirty="0">
                <a:latin typeface="Calibri"/>
                <a:cs typeface="Calibri"/>
              </a:rPr>
              <a:t>30 min</a:t>
            </a:r>
            <a:endParaRPr lang="en-US" sz="1800" dirty="0">
              <a:latin typeface="Calibri"/>
              <a:cs typeface="Calibri"/>
            </a:endParaRPr>
          </a:p>
        </p:txBody>
      </p:sp>
      <p:sp>
        <p:nvSpPr>
          <p:cNvPr id="17" name="TextBox 16"/>
          <p:cNvSpPr txBox="1"/>
          <p:nvPr/>
        </p:nvSpPr>
        <p:spPr>
          <a:xfrm>
            <a:off x="5752368" y="3515275"/>
            <a:ext cx="914400" cy="369332"/>
          </a:xfrm>
          <a:prstGeom prst="rect">
            <a:avLst/>
          </a:prstGeom>
          <a:noFill/>
        </p:spPr>
        <p:txBody>
          <a:bodyPr wrap="square" rtlCol="0">
            <a:spAutoFit/>
          </a:bodyPr>
          <a:lstStyle/>
          <a:p>
            <a:r>
              <a:rPr lang="en-US" sz="1800" dirty="0">
                <a:latin typeface="Calibri"/>
                <a:cs typeface="Calibri"/>
              </a:rPr>
              <a:t>60 min</a:t>
            </a:r>
            <a:endParaRPr lang="en-US" sz="1800" dirty="0">
              <a:latin typeface="Calibri"/>
              <a:cs typeface="Calibri"/>
            </a:endParaRPr>
          </a:p>
        </p:txBody>
      </p:sp>
      <p:sp>
        <p:nvSpPr>
          <p:cNvPr id="18" name="TextBox 17"/>
          <p:cNvSpPr txBox="1"/>
          <p:nvPr/>
        </p:nvSpPr>
        <p:spPr>
          <a:xfrm>
            <a:off x="608868" y="3515275"/>
            <a:ext cx="1714500" cy="369332"/>
          </a:xfrm>
          <a:prstGeom prst="rect">
            <a:avLst/>
          </a:prstGeom>
          <a:noFill/>
        </p:spPr>
        <p:txBody>
          <a:bodyPr wrap="square" rtlCol="0">
            <a:spAutoFit/>
          </a:bodyPr>
          <a:lstStyle/>
          <a:p>
            <a:r>
              <a:rPr lang="en-US" sz="1800" dirty="0">
                <a:latin typeface="Calibri"/>
                <a:cs typeface="Calibri"/>
              </a:rPr>
              <a:t>Time:</a:t>
            </a:r>
            <a:endParaRPr lang="en-US" sz="1800" dirty="0">
              <a:latin typeface="Calibri"/>
              <a:cs typeface="Calibri"/>
            </a:endParaRPr>
          </a:p>
        </p:txBody>
      </p:sp>
      <p:sp>
        <p:nvSpPr>
          <p:cNvPr id="19" name="Right Arrow 18"/>
          <p:cNvSpPr/>
          <p:nvPr/>
        </p:nvSpPr>
        <p:spPr>
          <a:xfrm>
            <a:off x="6743700" y="3621940"/>
            <a:ext cx="628650" cy="6858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a:cs typeface="Calibri"/>
            </a:endParaRPr>
          </a:p>
        </p:txBody>
      </p:sp>
      <p:sp>
        <p:nvSpPr>
          <p:cNvPr id="20" name="TextBox 19"/>
          <p:cNvSpPr txBox="1"/>
          <p:nvPr/>
        </p:nvSpPr>
        <p:spPr>
          <a:xfrm>
            <a:off x="7658100" y="3743875"/>
            <a:ext cx="914400" cy="738664"/>
          </a:xfrm>
          <a:prstGeom prst="rect">
            <a:avLst/>
          </a:prstGeom>
          <a:noFill/>
        </p:spPr>
        <p:txBody>
          <a:bodyPr wrap="square" rtlCol="0">
            <a:spAutoFit/>
          </a:bodyPr>
          <a:lstStyle/>
          <a:p>
            <a:r>
              <a:rPr lang="en-US" sz="2100" dirty="0">
                <a:latin typeface="Calibri"/>
                <a:cs typeface="Calibri"/>
              </a:rPr>
              <a:t>35 min</a:t>
            </a:r>
            <a:endParaRPr lang="en-US" sz="2100" dirty="0">
              <a:latin typeface="Calibri"/>
              <a:cs typeface="Calibri"/>
            </a:endParaRPr>
          </a:p>
        </p:txBody>
      </p:sp>
      <p:sp>
        <p:nvSpPr>
          <p:cNvPr id="21" name="TextBox 20"/>
          <p:cNvSpPr txBox="1"/>
          <p:nvPr/>
        </p:nvSpPr>
        <p:spPr>
          <a:xfrm>
            <a:off x="2457450" y="3793390"/>
            <a:ext cx="285750" cy="369332"/>
          </a:xfrm>
          <a:prstGeom prst="rect">
            <a:avLst/>
          </a:prstGeom>
          <a:noFill/>
        </p:spPr>
        <p:txBody>
          <a:bodyPr wrap="square" rtlCol="0">
            <a:spAutoFit/>
          </a:bodyPr>
          <a:lstStyle/>
          <a:p>
            <a:r>
              <a:rPr lang="en-US" sz="1800" dirty="0">
                <a:latin typeface="Calibri"/>
                <a:cs typeface="Calibri"/>
              </a:rPr>
              <a:t>x</a:t>
            </a:r>
            <a:endParaRPr lang="en-US" sz="1800" dirty="0">
              <a:latin typeface="Calibri"/>
              <a:cs typeface="Calibri"/>
            </a:endParaRPr>
          </a:p>
        </p:txBody>
      </p:sp>
      <p:sp>
        <p:nvSpPr>
          <p:cNvPr id="22" name="TextBox 21"/>
          <p:cNvSpPr txBox="1"/>
          <p:nvPr/>
        </p:nvSpPr>
        <p:spPr>
          <a:xfrm>
            <a:off x="4171950" y="3793390"/>
            <a:ext cx="285750" cy="369332"/>
          </a:xfrm>
          <a:prstGeom prst="rect">
            <a:avLst/>
          </a:prstGeom>
          <a:noFill/>
        </p:spPr>
        <p:txBody>
          <a:bodyPr wrap="square" rtlCol="0">
            <a:spAutoFit/>
          </a:bodyPr>
          <a:lstStyle/>
          <a:p>
            <a:r>
              <a:rPr lang="en-US" sz="1800" dirty="0">
                <a:latin typeface="Calibri"/>
                <a:cs typeface="Calibri"/>
              </a:rPr>
              <a:t>x</a:t>
            </a:r>
            <a:endParaRPr lang="en-US" sz="1800" dirty="0">
              <a:latin typeface="Calibri"/>
              <a:cs typeface="Calibri"/>
            </a:endParaRPr>
          </a:p>
        </p:txBody>
      </p:sp>
      <p:sp>
        <p:nvSpPr>
          <p:cNvPr id="23" name="TextBox 22"/>
          <p:cNvSpPr txBox="1"/>
          <p:nvPr/>
        </p:nvSpPr>
        <p:spPr>
          <a:xfrm>
            <a:off x="5886450" y="3793390"/>
            <a:ext cx="285750" cy="369332"/>
          </a:xfrm>
          <a:prstGeom prst="rect">
            <a:avLst/>
          </a:prstGeom>
          <a:noFill/>
        </p:spPr>
        <p:txBody>
          <a:bodyPr wrap="square" rtlCol="0">
            <a:spAutoFit/>
          </a:bodyPr>
          <a:lstStyle/>
          <a:p>
            <a:r>
              <a:rPr lang="en-US" sz="1800" dirty="0">
                <a:latin typeface="Calibri"/>
                <a:cs typeface="Calibri"/>
              </a:rPr>
              <a:t>x</a:t>
            </a:r>
            <a:endParaRPr lang="en-US" sz="1800" dirty="0">
              <a:latin typeface="Calibri"/>
              <a:cs typeface="Calibri"/>
            </a:endParaRPr>
          </a:p>
        </p:txBody>
      </p:sp>
      <p:sp>
        <p:nvSpPr>
          <p:cNvPr id="24" name="TextBox 23"/>
          <p:cNvSpPr txBox="1"/>
          <p:nvPr/>
        </p:nvSpPr>
        <p:spPr>
          <a:xfrm>
            <a:off x="3314700" y="3679090"/>
            <a:ext cx="914400" cy="507831"/>
          </a:xfrm>
          <a:prstGeom prst="rect">
            <a:avLst/>
          </a:prstGeom>
          <a:noFill/>
        </p:spPr>
        <p:txBody>
          <a:bodyPr wrap="square" rtlCol="0">
            <a:spAutoFit/>
          </a:bodyPr>
          <a:lstStyle/>
          <a:p>
            <a:r>
              <a:rPr lang="en-US" sz="2700" dirty="0">
                <a:latin typeface="Calibri"/>
                <a:cs typeface="Calibri"/>
              </a:rPr>
              <a:t>+</a:t>
            </a:r>
            <a:endParaRPr lang="en-US" sz="2700" dirty="0">
              <a:latin typeface="Calibri"/>
              <a:cs typeface="Calibri"/>
            </a:endParaRPr>
          </a:p>
        </p:txBody>
      </p:sp>
      <p:sp>
        <p:nvSpPr>
          <p:cNvPr id="25" name="TextBox 24"/>
          <p:cNvSpPr txBox="1"/>
          <p:nvPr/>
        </p:nvSpPr>
        <p:spPr>
          <a:xfrm>
            <a:off x="4972050" y="3679090"/>
            <a:ext cx="914400" cy="507831"/>
          </a:xfrm>
          <a:prstGeom prst="rect">
            <a:avLst/>
          </a:prstGeom>
          <a:noFill/>
        </p:spPr>
        <p:txBody>
          <a:bodyPr wrap="square" rtlCol="0">
            <a:spAutoFit/>
          </a:bodyPr>
          <a:lstStyle/>
          <a:p>
            <a:r>
              <a:rPr lang="en-US" sz="2700" dirty="0">
                <a:latin typeface="Calibri"/>
                <a:cs typeface="Calibri"/>
              </a:rPr>
              <a:t>+</a:t>
            </a:r>
            <a:endParaRPr lang="en-US" sz="2700" dirty="0">
              <a:latin typeface="Calibri"/>
              <a:cs typeface="Calibri"/>
            </a:endParaRPr>
          </a:p>
        </p:txBody>
      </p:sp>
    </p:spTree>
    <p:extLst>
      <p:ext uri="{BB962C8B-B14F-4D97-AF65-F5344CB8AC3E}">
        <p14:creationId xmlns:p14="http://schemas.microsoft.com/office/powerpoint/2010/main" val="525955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7" grpId="0"/>
      <p:bldP spid="18" grpId="0"/>
      <p:bldP spid="19" grpId="0" animBg="1"/>
      <p:bldP spid="20" grpId="0"/>
      <p:bldP spid="21" grpId="0"/>
      <p:bldP spid="22" grpId="0"/>
      <p:bldP spid="23" grpId="0"/>
      <p:bldP spid="24" grpId="0"/>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342900" y="2000251"/>
            <a:ext cx="5429250" cy="3394472"/>
          </a:xfrm>
        </p:spPr>
        <p:txBody>
          <a:bodyPr/>
          <a:lstStyle/>
          <a:p>
            <a:pPr>
              <a:lnSpc>
                <a:spcPct val="80000"/>
              </a:lnSpc>
            </a:pPr>
            <a:r>
              <a:rPr lang="en-US" sz="1800" dirty="0">
                <a:latin typeface="Calibri"/>
                <a:cs typeface="Calibri"/>
              </a:rPr>
              <a:t>In </a:t>
            </a:r>
            <a:r>
              <a:rPr lang="en-US" sz="1800" dirty="0" err="1">
                <a:latin typeface="Calibri"/>
                <a:cs typeface="Calibri"/>
              </a:rPr>
              <a:t>expectimax</a:t>
            </a:r>
            <a:r>
              <a:rPr lang="en-US" sz="1800" dirty="0">
                <a:latin typeface="Calibri"/>
                <a:cs typeface="Calibri"/>
              </a:rPr>
              <a:t> search, we have a probabilistic model of how the opponent (or environment) will behave in any state</a:t>
            </a:r>
          </a:p>
          <a:p>
            <a:pPr lvl="1">
              <a:lnSpc>
                <a:spcPct val="80000"/>
              </a:lnSpc>
            </a:pPr>
            <a:r>
              <a:rPr lang="en-US" sz="1500" dirty="0">
                <a:latin typeface="Calibri"/>
                <a:cs typeface="Calibri"/>
              </a:rPr>
              <a:t>Model could be a simple uniform distribution (roll a die)</a:t>
            </a:r>
          </a:p>
          <a:p>
            <a:pPr lvl="1">
              <a:lnSpc>
                <a:spcPct val="80000"/>
              </a:lnSpc>
            </a:pPr>
            <a:r>
              <a:rPr lang="en-US" sz="1500" dirty="0">
                <a:latin typeface="Calibri"/>
                <a:cs typeface="Calibri"/>
              </a:rPr>
              <a:t>Model could be sophisticated and require a great deal of computation</a:t>
            </a:r>
          </a:p>
          <a:p>
            <a:pPr lvl="1">
              <a:lnSpc>
                <a:spcPct val="80000"/>
              </a:lnSpc>
            </a:pPr>
            <a:r>
              <a:rPr lang="en-US" sz="1500" dirty="0">
                <a:latin typeface="Calibri"/>
                <a:cs typeface="Calibri"/>
              </a:rPr>
              <a:t>We have a chance node for any outcome out of our control: opponent or environment</a:t>
            </a:r>
          </a:p>
          <a:p>
            <a:pPr lvl="1">
              <a:lnSpc>
                <a:spcPct val="80000"/>
              </a:lnSpc>
            </a:pPr>
            <a:r>
              <a:rPr lang="en-US" sz="1500" dirty="0">
                <a:latin typeface="Calibri"/>
                <a:cs typeface="Calibri"/>
              </a:rPr>
              <a:t>The model might say that adversarial actions are likely!</a:t>
            </a:r>
          </a:p>
          <a:p>
            <a:pPr>
              <a:lnSpc>
                <a:spcPct val="80000"/>
              </a:lnSpc>
            </a:pPr>
            <a:endParaRPr lang="en-US" sz="1800" dirty="0">
              <a:latin typeface="Calibri"/>
              <a:cs typeface="Calibri"/>
            </a:endParaRPr>
          </a:p>
          <a:p>
            <a:pPr>
              <a:lnSpc>
                <a:spcPct val="80000"/>
              </a:lnSpc>
            </a:pPr>
            <a:r>
              <a:rPr lang="en-US" sz="1800" dirty="0">
                <a:latin typeface="Calibri"/>
                <a:cs typeface="Calibri"/>
              </a:rPr>
              <a:t>For now, assume each chance node magically comes along with probabilities that specify the distribution over its outcomes</a:t>
            </a:r>
          </a:p>
        </p:txBody>
      </p:sp>
      <p:sp>
        <p:nvSpPr>
          <p:cNvPr id="11266" name="Rectangle 2"/>
          <p:cNvSpPr>
            <a:spLocks noGrp="1" noChangeArrowheads="1"/>
          </p:cNvSpPr>
          <p:nvPr>
            <p:ph type="title"/>
          </p:nvPr>
        </p:nvSpPr>
        <p:spPr/>
        <p:txBody>
          <a:bodyPr/>
          <a:lstStyle/>
          <a:p>
            <a:r>
              <a:rPr lang="en-US" smtClean="0">
                <a:latin typeface="Calibri"/>
                <a:cs typeface="Calibri"/>
              </a:rPr>
              <a:t>What Probabilities to Use?</a:t>
            </a:r>
          </a:p>
        </p:txBody>
      </p:sp>
      <p:grpSp>
        <p:nvGrpSpPr>
          <p:cNvPr id="11268" name="Group 50"/>
          <p:cNvGrpSpPr>
            <a:grpSpLocks/>
          </p:cNvGrpSpPr>
          <p:nvPr/>
        </p:nvGrpSpPr>
        <p:grpSpPr bwMode="auto">
          <a:xfrm>
            <a:off x="6286501" y="2114550"/>
            <a:ext cx="1732360" cy="2800350"/>
            <a:chOff x="3408" y="1248"/>
            <a:chExt cx="1455" cy="2352"/>
          </a:xfrm>
        </p:grpSpPr>
        <p:sp>
          <p:nvSpPr>
            <p:cNvPr id="11271" name="AutoShape 27"/>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11272" name="AutoShape 28"/>
            <p:cNvCxnSpPr>
              <a:cxnSpLocks noChangeShapeType="1"/>
              <a:stCxn id="11271" idx="3"/>
              <a:endCxn id="11278"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1273" name="AutoShape 29"/>
            <p:cNvCxnSpPr>
              <a:cxnSpLocks noChangeShapeType="1"/>
              <a:stCxn id="11271" idx="3"/>
              <a:endCxn id="11279"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274" name="AutoShape 30"/>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1275" name="AutoShape 31"/>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1276" name="AutoShape 32"/>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1277" name="AutoShape 33"/>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1278" name="Oval 34"/>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79" name="Oval 35"/>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83" name="Oval 40"/>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84" name="Oval 41"/>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85" name="Oval 42"/>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11286" name="AutoShape 43"/>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11287" name="Line 44"/>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11288" name="AutoShape 45"/>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11290" name="AutoShape 47"/>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11291" name="Line 48"/>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11292" name="Oval 39"/>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grpSp>
      <p:sp>
        <p:nvSpPr>
          <p:cNvPr id="11269" name="Text Box 51"/>
          <p:cNvSpPr txBox="1">
            <a:spLocks noChangeArrowheads="1"/>
          </p:cNvSpPr>
          <p:nvPr/>
        </p:nvSpPr>
        <p:spPr bwMode="auto">
          <a:xfrm>
            <a:off x="6057900" y="5143500"/>
            <a:ext cx="2914650" cy="1200329"/>
          </a:xfrm>
          <a:prstGeom prst="rect">
            <a:avLst/>
          </a:prstGeom>
          <a:noFill/>
          <a:ln w="9525">
            <a:noFill/>
            <a:miter lim="800000"/>
            <a:headEnd/>
            <a:tailEnd/>
          </a:ln>
        </p:spPr>
        <p:txBody>
          <a:bodyPr>
            <a:spAutoFit/>
          </a:bodyPr>
          <a:lstStyle/>
          <a:p>
            <a:pPr algn="ctr">
              <a:spcBef>
                <a:spcPct val="50000"/>
              </a:spcBef>
            </a:pPr>
            <a:r>
              <a:rPr lang="en-US" sz="1800" i="1" dirty="0">
                <a:solidFill>
                  <a:srgbClr val="CC0000"/>
                </a:solidFill>
                <a:latin typeface="Calibri"/>
                <a:cs typeface="Calibri"/>
              </a:rPr>
              <a:t>Having a probabilistic belief about </a:t>
            </a:r>
            <a:r>
              <a:rPr lang="en-US" sz="1800" i="1" dirty="0">
                <a:solidFill>
                  <a:srgbClr val="CC0000"/>
                </a:solidFill>
                <a:latin typeface="Calibri"/>
                <a:cs typeface="Calibri"/>
              </a:rPr>
              <a:t>another </a:t>
            </a:r>
            <a:r>
              <a:rPr lang="en-US" sz="1800" i="1" dirty="0">
                <a:solidFill>
                  <a:srgbClr val="CC0000"/>
                </a:solidFill>
                <a:latin typeface="Calibri"/>
                <a:cs typeface="Calibri"/>
              </a:rPr>
              <a:t>agent’s action does not mean that </a:t>
            </a:r>
            <a:r>
              <a:rPr lang="en-US" sz="1800" i="1" dirty="0">
                <a:solidFill>
                  <a:srgbClr val="CC0000"/>
                </a:solidFill>
                <a:latin typeface="Calibri"/>
                <a:cs typeface="Calibri"/>
              </a:rPr>
              <a:t>the agent </a:t>
            </a:r>
            <a:r>
              <a:rPr lang="en-US" sz="1800" i="1" dirty="0">
                <a:solidFill>
                  <a:srgbClr val="CC0000"/>
                </a:solidFill>
                <a:latin typeface="Calibri"/>
                <a:cs typeface="Calibri"/>
              </a:rPr>
              <a:t>is flipping any coins!</a:t>
            </a:r>
          </a:p>
        </p:txBody>
      </p:sp>
    </p:spTree>
    <p:extLst>
      <p:ext uri="{BB962C8B-B14F-4D97-AF65-F5344CB8AC3E}">
        <p14:creationId xmlns:p14="http://schemas.microsoft.com/office/powerpoint/2010/main" val="63338644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What are Probabilities?</a:t>
            </a:r>
          </a:p>
        </p:txBody>
      </p:sp>
      <p:sp>
        <p:nvSpPr>
          <p:cNvPr id="31747" name="Rectangle 3"/>
          <p:cNvSpPr>
            <a:spLocks noGrp="1" noChangeArrowheads="1"/>
          </p:cNvSpPr>
          <p:nvPr>
            <p:ph idx="1"/>
          </p:nvPr>
        </p:nvSpPr>
        <p:spPr>
          <a:xfrm>
            <a:off x="342900" y="2000250"/>
            <a:ext cx="6172200" cy="3657600"/>
          </a:xfrm>
        </p:spPr>
        <p:txBody>
          <a:bodyPr/>
          <a:lstStyle/>
          <a:p>
            <a:pPr>
              <a:lnSpc>
                <a:spcPct val="90000"/>
              </a:lnSpc>
            </a:pPr>
            <a:r>
              <a:rPr lang="en-US" sz="1800" dirty="0"/>
              <a:t>Objectivist / frequentist answer:</a:t>
            </a:r>
          </a:p>
          <a:p>
            <a:pPr lvl="1">
              <a:lnSpc>
                <a:spcPct val="90000"/>
              </a:lnSpc>
            </a:pPr>
            <a:r>
              <a:rPr lang="en-US" sz="1500" dirty="0"/>
              <a:t>Averages over repeated </a:t>
            </a:r>
            <a:r>
              <a:rPr lang="en-US" sz="1500" i="1" dirty="0"/>
              <a:t>experiments</a:t>
            </a:r>
          </a:p>
          <a:p>
            <a:pPr lvl="1">
              <a:lnSpc>
                <a:spcPct val="90000"/>
              </a:lnSpc>
            </a:pPr>
            <a:r>
              <a:rPr lang="en-US" sz="1500" dirty="0"/>
              <a:t>E.g. empirically estimating P(rain) from historical observation</a:t>
            </a:r>
          </a:p>
          <a:p>
            <a:pPr lvl="1">
              <a:lnSpc>
                <a:spcPct val="90000"/>
              </a:lnSpc>
            </a:pPr>
            <a:r>
              <a:rPr lang="en-US" sz="1500" dirty="0"/>
              <a:t>Assertion about how future experiments will go (in the limit)</a:t>
            </a:r>
          </a:p>
          <a:p>
            <a:pPr lvl="1">
              <a:lnSpc>
                <a:spcPct val="90000"/>
              </a:lnSpc>
            </a:pPr>
            <a:r>
              <a:rPr lang="en-US" sz="1500" dirty="0"/>
              <a:t>New evidence changes the </a:t>
            </a:r>
            <a:r>
              <a:rPr lang="en-US" sz="1500" i="1" dirty="0"/>
              <a:t>reference class</a:t>
            </a:r>
          </a:p>
          <a:p>
            <a:pPr lvl="1">
              <a:lnSpc>
                <a:spcPct val="90000"/>
              </a:lnSpc>
            </a:pPr>
            <a:r>
              <a:rPr lang="en-US" sz="1500" dirty="0"/>
              <a:t>Makes one think of </a:t>
            </a:r>
            <a:r>
              <a:rPr lang="en-US" sz="1500" i="1" dirty="0"/>
              <a:t>inherently random</a:t>
            </a:r>
            <a:r>
              <a:rPr lang="en-US" sz="1500" dirty="0"/>
              <a:t> events, like rolling dice</a:t>
            </a:r>
          </a:p>
          <a:p>
            <a:pPr>
              <a:lnSpc>
                <a:spcPct val="90000"/>
              </a:lnSpc>
            </a:pPr>
            <a:endParaRPr lang="en-US" sz="1800" dirty="0"/>
          </a:p>
          <a:p>
            <a:pPr>
              <a:lnSpc>
                <a:spcPct val="90000"/>
              </a:lnSpc>
            </a:pPr>
            <a:r>
              <a:rPr lang="en-US" sz="1800" dirty="0"/>
              <a:t>Subjectivist / Bayesian answer:</a:t>
            </a:r>
          </a:p>
          <a:p>
            <a:pPr lvl="1">
              <a:lnSpc>
                <a:spcPct val="90000"/>
              </a:lnSpc>
            </a:pPr>
            <a:r>
              <a:rPr lang="en-US" sz="1500" dirty="0"/>
              <a:t>Degrees of belief about unobserved variables</a:t>
            </a:r>
          </a:p>
          <a:p>
            <a:pPr lvl="1">
              <a:lnSpc>
                <a:spcPct val="90000"/>
              </a:lnSpc>
            </a:pPr>
            <a:r>
              <a:rPr lang="en-US" sz="1500" dirty="0"/>
              <a:t>E.g. an agent’s belief that it’s raining, given the temperature</a:t>
            </a:r>
          </a:p>
          <a:p>
            <a:pPr lvl="1">
              <a:lnSpc>
                <a:spcPct val="90000"/>
              </a:lnSpc>
            </a:pPr>
            <a:r>
              <a:rPr lang="en-US" sz="1500" dirty="0"/>
              <a:t>E.g. </a:t>
            </a:r>
            <a:r>
              <a:rPr lang="en-US" sz="1500" dirty="0"/>
              <a:t>agent’s belief </a:t>
            </a:r>
            <a:r>
              <a:rPr lang="en-US" sz="1500" dirty="0"/>
              <a:t>how an opponent will behave, given the state</a:t>
            </a:r>
          </a:p>
          <a:p>
            <a:pPr lvl="1">
              <a:lnSpc>
                <a:spcPct val="90000"/>
              </a:lnSpc>
            </a:pPr>
            <a:r>
              <a:rPr lang="en-US" sz="1500" dirty="0"/>
              <a:t>Often </a:t>
            </a:r>
            <a:r>
              <a:rPr lang="en-US" sz="1500" i="1" dirty="0"/>
              <a:t>learn </a:t>
            </a:r>
            <a:r>
              <a:rPr lang="en-US" sz="1500" dirty="0"/>
              <a:t>probabilities from past experiences (more later)</a:t>
            </a:r>
          </a:p>
          <a:p>
            <a:pPr lvl="1">
              <a:lnSpc>
                <a:spcPct val="90000"/>
              </a:lnSpc>
            </a:pPr>
            <a:r>
              <a:rPr lang="en-US" sz="1500" dirty="0"/>
              <a:t>New evidence </a:t>
            </a:r>
            <a:r>
              <a:rPr lang="en-US" sz="1500" i="1" dirty="0"/>
              <a:t>updates beliefs </a:t>
            </a:r>
            <a:r>
              <a:rPr lang="en-US" sz="1500" dirty="0"/>
              <a:t>(more later)</a:t>
            </a:r>
          </a:p>
          <a:p>
            <a:pPr lvl="1">
              <a:lnSpc>
                <a:spcPct val="90000"/>
              </a:lnSpc>
            </a:pPr>
            <a:endParaRPr lang="en-US" sz="1500" dirty="0"/>
          </a:p>
        </p:txBody>
      </p:sp>
      <p:pic>
        <p:nvPicPr>
          <p:cNvPr id="2" name="Picture 1"/>
          <p:cNvPicPr>
            <a:picLocks noChangeAspect="1"/>
          </p:cNvPicPr>
          <p:nvPr/>
        </p:nvPicPr>
        <p:blipFill>
          <a:blip r:embed="rId2"/>
          <a:stretch>
            <a:fillRect/>
          </a:stretch>
        </p:blipFill>
        <p:spPr>
          <a:xfrm>
            <a:off x="6057900" y="3088153"/>
            <a:ext cx="2811556" cy="2912597"/>
          </a:xfrm>
          <a:prstGeom prst="rect">
            <a:avLst/>
          </a:prstGeom>
        </p:spPr>
      </p:pic>
    </p:spTree>
    <p:extLst>
      <p:ext uri="{BB962C8B-B14F-4D97-AF65-F5344CB8AC3E}">
        <p14:creationId xmlns:p14="http://schemas.microsoft.com/office/powerpoint/2010/main" val="417535153"/>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Informed Probabilities</a:t>
            </a:r>
            <a:endParaRPr lang="en-US" dirty="0"/>
          </a:p>
        </p:txBody>
      </p:sp>
      <p:sp>
        <p:nvSpPr>
          <p:cNvPr id="3" name="Content Placeholder 2"/>
          <p:cNvSpPr>
            <a:spLocks noGrp="1"/>
          </p:cNvSpPr>
          <p:nvPr>
            <p:ph idx="1"/>
          </p:nvPr>
        </p:nvSpPr>
        <p:spPr/>
        <p:txBody>
          <a:bodyPr/>
          <a:lstStyle/>
          <a:p>
            <a:r>
              <a:rPr lang="en-US" sz="1800" dirty="0"/>
              <a:t>Let’s say you know that your opponent is actually running a depth 2 </a:t>
            </a:r>
            <a:r>
              <a:rPr lang="en-US" sz="1800" dirty="0" err="1"/>
              <a:t>minimax</a:t>
            </a:r>
            <a:r>
              <a:rPr lang="en-US" sz="1800" dirty="0"/>
              <a:t>, using the result 80% of the time, and moving randomly otherwise</a:t>
            </a:r>
          </a:p>
          <a:p>
            <a:r>
              <a:rPr lang="en-US" sz="1800" dirty="0"/>
              <a:t>Question: What tree search should you use?  </a:t>
            </a:r>
          </a:p>
          <a:p>
            <a:endParaRPr lang="en-US" sz="1800" dirty="0"/>
          </a:p>
        </p:txBody>
      </p:sp>
      <p:sp>
        <p:nvSpPr>
          <p:cNvPr id="29" name="Cloud Callout 28"/>
          <p:cNvSpPr/>
          <p:nvPr/>
        </p:nvSpPr>
        <p:spPr>
          <a:xfrm>
            <a:off x="400050" y="3371850"/>
            <a:ext cx="1714500" cy="177165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5" name="Group 84"/>
          <p:cNvGrpSpPr/>
          <p:nvPr/>
        </p:nvGrpSpPr>
        <p:grpSpPr>
          <a:xfrm>
            <a:off x="685800" y="3771900"/>
            <a:ext cx="1143000" cy="707582"/>
            <a:chOff x="7620000" y="2801226"/>
            <a:chExt cx="3352800" cy="2075574"/>
          </a:xfrm>
        </p:grpSpPr>
        <p:sp>
          <p:nvSpPr>
            <p:cNvPr id="40" name="AutoShape 5"/>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41" name="AutoShape 6"/>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42" name="AutoShape 7"/>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43" name="AutoShape 12"/>
            <p:cNvCxnSpPr>
              <a:cxnSpLocks noChangeShapeType="1"/>
              <a:stCxn id="40" idx="3"/>
              <a:endCxn id="41"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44" name="AutoShape 13"/>
            <p:cNvCxnSpPr>
              <a:cxnSpLocks noChangeShapeType="1"/>
              <a:stCxn id="40" idx="3"/>
              <a:endCxn id="42"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49" name="AutoShape 5"/>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50" name="AutoShape 6"/>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51" name="AutoShape 7"/>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52" name="AutoShape 12"/>
            <p:cNvCxnSpPr>
              <a:cxnSpLocks noChangeShapeType="1"/>
              <a:stCxn id="49" idx="3"/>
              <a:endCxn id="50"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53" name="AutoShape 13"/>
            <p:cNvCxnSpPr>
              <a:cxnSpLocks noChangeShapeType="1"/>
              <a:stCxn id="49" idx="3"/>
              <a:endCxn id="51"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54" name="AutoShape 12"/>
            <p:cNvCxnSpPr>
              <a:cxnSpLocks noChangeShapeType="1"/>
              <a:stCxn id="58" idx="0"/>
              <a:endCxn id="40"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55" name="AutoShape 13"/>
            <p:cNvCxnSpPr>
              <a:cxnSpLocks noChangeShapeType="1"/>
              <a:stCxn id="58" idx="0"/>
              <a:endCxn id="49"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58" name="AutoShape 7"/>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61" name="AutoShape 5"/>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62" name="AutoShape 5"/>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63" name="AutoShape 12"/>
            <p:cNvCxnSpPr>
              <a:cxnSpLocks noChangeShapeType="1"/>
              <a:stCxn id="41" idx="0"/>
              <a:endCxn id="61"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64" name="AutoShape 13"/>
            <p:cNvCxnSpPr>
              <a:cxnSpLocks noChangeShapeType="1"/>
              <a:stCxn id="41" idx="0"/>
              <a:endCxn id="62"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70" name="AutoShape 5"/>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71" name="AutoShape 5"/>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72" name="AutoShape 12"/>
            <p:cNvCxnSpPr>
              <a:cxnSpLocks noChangeShapeType="1"/>
              <a:stCxn id="42" idx="0"/>
              <a:endCxn id="70"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73" name="AutoShape 13"/>
            <p:cNvCxnSpPr>
              <a:cxnSpLocks noChangeShapeType="1"/>
              <a:stCxn id="42" idx="0"/>
              <a:endCxn id="71"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76" name="AutoShape 5"/>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77" name="AutoShape 5"/>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78" name="AutoShape 12"/>
            <p:cNvCxnSpPr>
              <a:cxnSpLocks noChangeShapeType="1"/>
              <a:endCxn id="76"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79" name="AutoShape 13"/>
            <p:cNvCxnSpPr>
              <a:cxnSpLocks noChangeShapeType="1"/>
              <a:endCxn id="77"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80" name="AutoShape 5"/>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81" name="AutoShape 5"/>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82" name="AutoShape 12"/>
            <p:cNvCxnSpPr>
              <a:cxnSpLocks noChangeShapeType="1"/>
              <a:endCxn id="80"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83" name="AutoShape 13"/>
            <p:cNvCxnSpPr>
              <a:cxnSpLocks noChangeShapeType="1"/>
              <a:endCxn id="81"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86" name="TextBox 85"/>
          <p:cNvSpPr txBox="1"/>
          <p:nvPr/>
        </p:nvSpPr>
        <p:spPr>
          <a:xfrm>
            <a:off x="2464044" y="3943350"/>
            <a:ext cx="1257300" cy="646331"/>
          </a:xfrm>
          <a:prstGeom prst="rect">
            <a:avLst/>
          </a:prstGeom>
          <a:noFill/>
        </p:spPr>
        <p:txBody>
          <a:bodyPr wrap="square" rtlCol="0">
            <a:spAutoFit/>
          </a:bodyPr>
          <a:lstStyle/>
          <a:p>
            <a:r>
              <a:rPr lang="en-US" sz="1800" dirty="0">
                <a:latin typeface="Calibri" pitchFamily="34" charset="0"/>
              </a:rPr>
              <a:t>0.1          0.9</a:t>
            </a:r>
            <a:endParaRPr lang="en-US" sz="1800" dirty="0">
              <a:latin typeface="Calibri" pitchFamily="34" charset="0"/>
            </a:endParaRPr>
          </a:p>
        </p:txBody>
      </p:sp>
      <p:sp>
        <p:nvSpPr>
          <p:cNvPr id="88" name="Content Placeholder 2"/>
          <p:cNvSpPr txBox="1">
            <a:spLocks/>
          </p:cNvSpPr>
          <p:nvPr/>
        </p:nvSpPr>
        <p:spPr bwMode="auto">
          <a:xfrm>
            <a:off x="4457700" y="3143250"/>
            <a:ext cx="4438650" cy="242292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spcBef>
                <a:spcPct val="20000"/>
              </a:spcBef>
              <a:buClr>
                <a:schemeClr val="accent2"/>
              </a:buClr>
              <a:buFont typeface="Wingdings" pitchFamily="2" charset="2"/>
              <a:buChar char="§"/>
              <a:defRPr/>
            </a:pPr>
            <a:r>
              <a:rPr lang="en-US" sz="1800" kern="0" dirty="0">
                <a:solidFill>
                  <a:schemeClr val="accent2"/>
                </a:solidFill>
                <a:latin typeface="Calibri" pitchFamily="34" charset="0"/>
                <a:cs typeface="+mn-cs"/>
              </a:rPr>
              <a:t>Answer: </a:t>
            </a:r>
            <a:r>
              <a:rPr lang="en-US" sz="1800" kern="0" dirty="0" err="1">
                <a:solidFill>
                  <a:schemeClr val="accent2"/>
                </a:solidFill>
                <a:latin typeface="Calibri" pitchFamily="34" charset="0"/>
                <a:cs typeface="+mn-cs"/>
              </a:rPr>
              <a:t>Expectimax</a:t>
            </a:r>
            <a:r>
              <a:rPr lang="en-US" sz="1800" kern="0" dirty="0">
                <a:solidFill>
                  <a:schemeClr val="accent2"/>
                </a:solidFill>
                <a:latin typeface="Calibri" pitchFamily="34" charset="0"/>
                <a:cs typeface="+mn-cs"/>
              </a:rPr>
              <a:t>!</a:t>
            </a:r>
            <a:endParaRPr lang="en-US" sz="1800" kern="0" dirty="0">
              <a:solidFill>
                <a:schemeClr val="accent2"/>
              </a:solidFill>
              <a:latin typeface="Calibri" pitchFamily="34" charset="0"/>
            </a:endParaRPr>
          </a:p>
          <a:p>
            <a:pPr marL="600062" lvl="1" indent="-257162">
              <a:spcBef>
                <a:spcPct val="20000"/>
              </a:spcBef>
              <a:buFont typeface="Wingdings" pitchFamily="2" charset="2"/>
              <a:buChar char="§"/>
            </a:pPr>
            <a:r>
              <a:rPr lang="en-US" sz="1500" kern="0" dirty="0">
                <a:latin typeface="Calibri" pitchFamily="34" charset="0"/>
              </a:rPr>
              <a:t>To figure out EACH chance node’s probabilities, you have to run a simulation of your opponent</a:t>
            </a:r>
          </a:p>
          <a:p>
            <a:pPr marL="600062" lvl="1" indent="-257162">
              <a:spcBef>
                <a:spcPct val="20000"/>
              </a:spcBef>
              <a:buFont typeface="Wingdings" pitchFamily="2" charset="2"/>
              <a:buChar char="§"/>
            </a:pPr>
            <a:r>
              <a:rPr lang="en-US" sz="1500" kern="0" dirty="0">
                <a:latin typeface="Calibri" pitchFamily="34" charset="0"/>
                <a:cs typeface="+mn-cs"/>
              </a:rPr>
              <a:t>This kind of thing gets very slow very quickly</a:t>
            </a:r>
          </a:p>
          <a:p>
            <a:pPr marL="600062" lvl="1" indent="-257162">
              <a:spcBef>
                <a:spcPct val="20000"/>
              </a:spcBef>
              <a:buFont typeface="Wingdings" pitchFamily="2" charset="2"/>
              <a:buChar char="§"/>
            </a:pPr>
            <a:r>
              <a:rPr lang="en-US" sz="1500" kern="0" dirty="0">
                <a:latin typeface="Calibri" pitchFamily="34" charset="0"/>
              </a:rPr>
              <a:t>Even worse if you have to simulate your opponent simulating you…</a:t>
            </a:r>
          </a:p>
          <a:p>
            <a:pPr marL="600062" lvl="1" indent="-257162">
              <a:spcBef>
                <a:spcPct val="20000"/>
              </a:spcBef>
              <a:buFont typeface="Wingdings" pitchFamily="2" charset="2"/>
              <a:buChar char="§"/>
            </a:pPr>
            <a:r>
              <a:rPr lang="en-US" sz="1500" kern="0" dirty="0">
                <a:latin typeface="Calibri" pitchFamily="34" charset="0"/>
              </a:rPr>
              <a:t>… except for </a:t>
            </a:r>
            <a:r>
              <a:rPr lang="en-US" sz="1500" kern="0" dirty="0" err="1">
                <a:latin typeface="Calibri" pitchFamily="34" charset="0"/>
              </a:rPr>
              <a:t>minimax</a:t>
            </a:r>
            <a:r>
              <a:rPr lang="en-US" sz="1500" kern="0" dirty="0">
                <a:latin typeface="Calibri" pitchFamily="34" charset="0"/>
              </a:rPr>
              <a:t>, which has the nice property that it all collapses into one game tree</a:t>
            </a:r>
          </a:p>
        </p:txBody>
      </p:sp>
      <p:grpSp>
        <p:nvGrpSpPr>
          <p:cNvPr id="95" name="Group 94"/>
          <p:cNvGrpSpPr/>
          <p:nvPr/>
        </p:nvGrpSpPr>
        <p:grpSpPr>
          <a:xfrm>
            <a:off x="2571750" y="3143250"/>
            <a:ext cx="1600200" cy="1714500"/>
            <a:chOff x="3429000" y="3048000"/>
            <a:chExt cx="2133600" cy="2286000"/>
          </a:xfrm>
        </p:grpSpPr>
        <p:sp>
          <p:nvSpPr>
            <p:cNvPr id="4" name="AutoShape 27"/>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5" name="AutoShape 28"/>
            <p:cNvCxnSpPr>
              <a:cxnSpLocks noChangeShapeType="1"/>
              <a:stCxn id="4" idx="3"/>
              <a:endCxn id="11"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6" name="AutoShape 29"/>
            <p:cNvCxnSpPr>
              <a:cxnSpLocks noChangeShapeType="1"/>
              <a:stCxn id="4" idx="3"/>
              <a:endCxn id="12"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7" name="AutoShape 30"/>
            <p:cNvCxnSpPr>
              <a:cxnSpLocks noChangeShapeType="1"/>
              <a:stCxn id="11" idx="4"/>
              <a:endCxn id="18"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8" name="AutoShape 31"/>
            <p:cNvCxnSpPr>
              <a:cxnSpLocks noChangeShapeType="1"/>
              <a:stCxn id="11" idx="4"/>
              <a:endCxn id="21"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9" name="AutoShape 32"/>
            <p:cNvCxnSpPr>
              <a:cxnSpLocks noChangeShapeType="1"/>
              <a:stCxn id="12" idx="4"/>
              <a:endCxn id="27"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10" name="AutoShape 33"/>
            <p:cNvCxnSpPr>
              <a:cxnSpLocks noChangeShapeType="1"/>
              <a:stCxn id="12" idx="4"/>
              <a:endCxn id="28"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11" name="Oval 34"/>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2" name="Oval 35"/>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cxnSp>
          <p:nvCxnSpPr>
            <p:cNvPr id="16" name="AutoShape 43"/>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17" name="Line 44"/>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sz="1800"/>
            </a:p>
          </p:txBody>
        </p:sp>
        <p:sp>
          <p:nvSpPr>
            <p:cNvPr id="18" name="AutoShape 45"/>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21" name="AutoShape 45"/>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27" name="AutoShape 45"/>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28" name="AutoShape 45"/>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89" name="AutoShape 43"/>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90" name="Line 44"/>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91" name="AutoShape 43"/>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92" name="Line 44"/>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93" name="AutoShape 43"/>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94" name="Line 44"/>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sz="1800"/>
            </a:p>
          </p:txBody>
        </p:sp>
      </p:grpSp>
    </p:spTree>
    <p:extLst>
      <p:ext uri="{BB962C8B-B14F-4D97-AF65-F5344CB8AC3E}">
        <p14:creationId xmlns:p14="http://schemas.microsoft.com/office/powerpoint/2010/main" val="76771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Example: Backgammon</a:t>
            </a:r>
          </a:p>
        </p:txBody>
      </p:sp>
      <p:sp>
        <p:nvSpPr>
          <p:cNvPr id="17411" name="Rectangle 3"/>
          <p:cNvSpPr>
            <a:spLocks noGrp="1" noChangeArrowheads="1"/>
          </p:cNvSpPr>
          <p:nvPr>
            <p:ph idx="1"/>
          </p:nvPr>
        </p:nvSpPr>
        <p:spPr>
          <a:xfrm>
            <a:off x="342900" y="1863328"/>
            <a:ext cx="4914900" cy="3394472"/>
          </a:xfrm>
        </p:spPr>
        <p:txBody>
          <a:bodyPr/>
          <a:lstStyle/>
          <a:p>
            <a:r>
              <a:rPr lang="en-US" sz="1650" dirty="0"/>
              <a:t>Dice rolls increase </a:t>
            </a:r>
            <a:r>
              <a:rPr lang="en-US" sz="1650" i="1" dirty="0"/>
              <a:t>b</a:t>
            </a:r>
            <a:r>
              <a:rPr lang="en-US" sz="1650" dirty="0"/>
              <a:t>: 21 possible rolls with 2 dice</a:t>
            </a:r>
          </a:p>
          <a:p>
            <a:pPr lvl="1"/>
            <a:r>
              <a:rPr lang="en-US" sz="1500" dirty="0"/>
              <a:t>Backgammon </a:t>
            </a:r>
            <a:r>
              <a:rPr lang="en-US" sz="1500" dirty="0">
                <a:sym typeface="Symbol" pitchFamily="18" charset="2"/>
              </a:rPr>
              <a:t></a:t>
            </a:r>
            <a:r>
              <a:rPr lang="en-US" sz="1500" dirty="0"/>
              <a:t> 20 legal moves</a:t>
            </a:r>
          </a:p>
          <a:p>
            <a:pPr lvl="1"/>
            <a:r>
              <a:rPr lang="en-US" sz="1500" dirty="0"/>
              <a:t>Depth 2 = 20 x (21 x 20)</a:t>
            </a:r>
            <a:r>
              <a:rPr lang="en-US" sz="1500" baseline="30000" dirty="0"/>
              <a:t>3</a:t>
            </a:r>
            <a:r>
              <a:rPr lang="en-US" sz="1500" dirty="0"/>
              <a:t> = 1.2 x 10</a:t>
            </a:r>
            <a:r>
              <a:rPr lang="en-US" sz="1500" baseline="30000" dirty="0"/>
              <a:t>9</a:t>
            </a:r>
          </a:p>
          <a:p>
            <a:pPr lvl="4"/>
            <a:endParaRPr lang="en-US" sz="900" dirty="0"/>
          </a:p>
          <a:p>
            <a:r>
              <a:rPr lang="en-US" sz="1650" dirty="0"/>
              <a:t>As depth increases, probability of reaching a given search node shrinks</a:t>
            </a:r>
          </a:p>
          <a:p>
            <a:pPr lvl="1"/>
            <a:r>
              <a:rPr lang="en-US" sz="1500" dirty="0"/>
              <a:t>So usefulness of search is diminished</a:t>
            </a:r>
          </a:p>
          <a:p>
            <a:pPr lvl="1"/>
            <a:r>
              <a:rPr lang="en-US" sz="1500" dirty="0"/>
              <a:t>So limiting depth is less damaging</a:t>
            </a:r>
          </a:p>
          <a:p>
            <a:pPr lvl="1"/>
            <a:r>
              <a:rPr lang="en-US" sz="1500" dirty="0"/>
              <a:t>But pruning is trickier…</a:t>
            </a:r>
          </a:p>
          <a:p>
            <a:pPr lvl="4"/>
            <a:endParaRPr lang="en-US" sz="900" dirty="0"/>
          </a:p>
          <a:p>
            <a:r>
              <a:rPr lang="en-US" sz="1650" dirty="0"/>
              <a:t>Historic AI: </a:t>
            </a:r>
            <a:r>
              <a:rPr lang="en-US" sz="1650" dirty="0" err="1"/>
              <a:t>TDGammon</a:t>
            </a:r>
            <a:r>
              <a:rPr lang="en-US" sz="1650" dirty="0"/>
              <a:t> uses depth-2 search + very good evaluation function + reinforcement learning: </a:t>
            </a:r>
            <a:br>
              <a:rPr lang="en-US" sz="1650" dirty="0"/>
            </a:br>
            <a:r>
              <a:rPr lang="en-US" sz="1650" dirty="0"/>
              <a:t>world-champion level play</a:t>
            </a:r>
          </a:p>
          <a:p>
            <a:pPr lvl="3"/>
            <a:endParaRPr lang="en-US" sz="750" dirty="0"/>
          </a:p>
          <a:p>
            <a:r>
              <a:rPr lang="en-US" sz="1650" dirty="0"/>
              <a:t>1</a:t>
            </a:r>
            <a:r>
              <a:rPr lang="en-US" sz="1650" baseline="30000" dirty="0"/>
              <a:t>st</a:t>
            </a:r>
            <a:r>
              <a:rPr lang="en-US" sz="1650" dirty="0"/>
              <a:t> AI world champion in any game!</a:t>
            </a:r>
          </a:p>
        </p:txBody>
      </p:sp>
      <p:pic>
        <p:nvPicPr>
          <p:cNvPr id="9218" name="Picture 2" descr="http://upload.wikimedia.org/wikipedia/commons/3/30/Backgammon_lg.jpg"/>
          <p:cNvPicPr>
            <a:picLocks noChangeAspect="1" noChangeArrowheads="1"/>
          </p:cNvPicPr>
          <p:nvPr/>
        </p:nvPicPr>
        <p:blipFill>
          <a:blip r:embed="rId3" cstate="print"/>
          <a:srcRect/>
          <a:stretch>
            <a:fillRect/>
          </a:stretch>
        </p:blipFill>
        <p:spPr bwMode="auto">
          <a:xfrm>
            <a:off x="5600700" y="2000250"/>
            <a:ext cx="3171825" cy="2114550"/>
          </a:xfrm>
          <a:prstGeom prst="rect">
            <a:avLst/>
          </a:prstGeom>
          <a:noFill/>
        </p:spPr>
      </p:pic>
      <p:sp>
        <p:nvSpPr>
          <p:cNvPr id="6" name="TextBox 5"/>
          <p:cNvSpPr txBox="1"/>
          <p:nvPr/>
        </p:nvSpPr>
        <p:spPr>
          <a:xfrm>
            <a:off x="6000750" y="5769917"/>
            <a:ext cx="3086100" cy="253916"/>
          </a:xfrm>
          <a:prstGeom prst="rect">
            <a:avLst/>
          </a:prstGeom>
          <a:noFill/>
        </p:spPr>
        <p:txBody>
          <a:bodyPr wrap="square" rtlCol="0">
            <a:spAutoFit/>
          </a:bodyPr>
          <a:lstStyle/>
          <a:p>
            <a:pPr algn="r"/>
            <a:r>
              <a:rPr lang="en-US" sz="1050" dirty="0">
                <a:latin typeface="Calibri" pitchFamily="34" charset="0"/>
              </a:rPr>
              <a:t>Image: Wikipedia</a:t>
            </a:r>
            <a:endParaRPr lang="en-US" sz="1050" dirty="0">
              <a:latin typeface="Calibri" pitchFamily="34" charset="0"/>
            </a:endParaRPr>
          </a:p>
        </p:txBody>
      </p:sp>
    </p:spTree>
    <p:extLst>
      <p:ext uri="{BB962C8B-B14F-4D97-AF65-F5344CB8AC3E}">
        <p14:creationId xmlns:p14="http://schemas.microsoft.com/office/powerpoint/2010/main" val="63292980"/>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Mixed Layer Types</a:t>
            </a:r>
          </a:p>
        </p:txBody>
      </p:sp>
      <p:sp>
        <p:nvSpPr>
          <p:cNvPr id="16387" name="Rectangle 3"/>
          <p:cNvSpPr>
            <a:spLocks noGrp="1" noChangeArrowheads="1"/>
          </p:cNvSpPr>
          <p:nvPr>
            <p:ph idx="1"/>
          </p:nvPr>
        </p:nvSpPr>
        <p:spPr>
          <a:xfrm>
            <a:off x="342900" y="1885950"/>
            <a:ext cx="2457450" cy="3771900"/>
          </a:xfrm>
        </p:spPr>
        <p:txBody>
          <a:bodyPr/>
          <a:lstStyle/>
          <a:p>
            <a:r>
              <a:rPr lang="en-US" sz="2100" dirty="0"/>
              <a:t>E.g. Backgammon</a:t>
            </a:r>
          </a:p>
          <a:p>
            <a:r>
              <a:rPr lang="en-US" sz="2100" dirty="0" err="1"/>
              <a:t>Expectiminimax</a:t>
            </a:r>
            <a:endParaRPr lang="en-US" sz="2100" dirty="0"/>
          </a:p>
          <a:p>
            <a:pPr lvl="1"/>
            <a:r>
              <a:rPr lang="en-US" sz="1800" dirty="0"/>
              <a:t>Environment is an extra “random agent” player that moves after each min/max agent</a:t>
            </a:r>
          </a:p>
          <a:p>
            <a:pPr lvl="1"/>
            <a:r>
              <a:rPr lang="en-US" sz="1800" dirty="0"/>
              <a:t>Each node computes the appropriate combination of its children</a:t>
            </a:r>
          </a:p>
          <a:p>
            <a:pPr lvl="1"/>
            <a:endParaRPr lang="en-US" sz="1650" dirty="0"/>
          </a:p>
          <a:p>
            <a:endParaRPr lang="en-US" sz="1650" dirty="0"/>
          </a:p>
        </p:txBody>
      </p:sp>
      <p:grpSp>
        <p:nvGrpSpPr>
          <p:cNvPr id="60" name="Group 59"/>
          <p:cNvGrpSpPr/>
          <p:nvPr/>
        </p:nvGrpSpPr>
        <p:grpSpPr>
          <a:xfrm>
            <a:off x="4457700" y="2057400"/>
            <a:ext cx="3143250" cy="3457575"/>
            <a:chOff x="7315200" y="1539240"/>
            <a:chExt cx="2133600" cy="2346960"/>
          </a:xfrm>
        </p:grpSpPr>
        <p:sp>
          <p:nvSpPr>
            <p:cNvPr id="15" name="AutoShape 27"/>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16" name="AutoShape 28"/>
            <p:cNvCxnSpPr>
              <a:cxnSpLocks noChangeShapeType="1"/>
              <a:stCxn id="15" idx="3"/>
              <a:endCxn id="22"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7" name="AutoShape 29"/>
            <p:cNvCxnSpPr>
              <a:cxnSpLocks noChangeShapeType="1"/>
              <a:stCxn id="15" idx="3"/>
              <a:endCxn id="23"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8" name="AutoShape 30"/>
            <p:cNvCxnSpPr>
              <a:cxnSpLocks noChangeShapeType="1"/>
              <a:stCxn id="22" idx="4"/>
              <a:endCxn id="30"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9" name="AutoShape 31"/>
            <p:cNvCxnSpPr>
              <a:cxnSpLocks noChangeShapeType="1"/>
              <a:stCxn id="22" idx="4"/>
              <a:endCxn id="31"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20" name="AutoShape 32"/>
            <p:cNvCxnSpPr>
              <a:cxnSpLocks noChangeShapeType="1"/>
              <a:stCxn id="23" idx="4"/>
              <a:endCxn id="32"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21" name="AutoShape 33"/>
            <p:cNvCxnSpPr>
              <a:cxnSpLocks noChangeShapeType="1"/>
              <a:stCxn id="23" idx="4"/>
              <a:endCxn id="33"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22" name="Oval 34"/>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23" name="Oval 35"/>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30" name="AutoShape 27"/>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31" name="AutoShape 27"/>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32" name="AutoShape 27"/>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33" name="AutoShape 27"/>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cxnSp>
          <p:nvCxnSpPr>
            <p:cNvPr id="42" name="AutoShape 32"/>
            <p:cNvCxnSpPr>
              <a:cxnSpLocks noChangeShapeType="1"/>
              <a:stCxn id="30"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43" name="AutoShape 33"/>
            <p:cNvCxnSpPr>
              <a:cxnSpLocks noChangeShapeType="1"/>
              <a:stCxn id="30"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48" name="AutoShape 32"/>
            <p:cNvCxnSpPr>
              <a:cxnSpLocks noChangeShapeType="1"/>
              <a:stCxn id="31"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49" name="AutoShape 33"/>
            <p:cNvCxnSpPr>
              <a:cxnSpLocks noChangeShapeType="1"/>
              <a:stCxn id="31"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52" name="AutoShape 32"/>
            <p:cNvCxnSpPr>
              <a:cxnSpLocks noChangeShapeType="1"/>
              <a:stCxn id="32"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53" name="AutoShape 33"/>
            <p:cNvCxnSpPr>
              <a:cxnSpLocks noChangeShapeType="1"/>
              <a:stCxn id="32"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56" name="AutoShape 32"/>
            <p:cNvCxnSpPr>
              <a:cxnSpLocks noChangeShapeType="1"/>
              <a:stCxn id="33"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57" name="AutoShape 33"/>
            <p:cNvCxnSpPr>
              <a:cxnSpLocks noChangeShapeType="1"/>
              <a:stCxn id="33"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
        <p:nvSpPr>
          <p:cNvPr id="2" name="TextBox 1"/>
          <p:cNvSpPr txBox="1"/>
          <p:nvPr/>
        </p:nvSpPr>
        <p:spPr>
          <a:xfrm>
            <a:off x="6671519" y="2164071"/>
            <a:ext cx="1204176" cy="369332"/>
          </a:xfrm>
          <a:prstGeom prst="rect">
            <a:avLst/>
          </a:prstGeom>
          <a:noFill/>
        </p:spPr>
        <p:txBody>
          <a:bodyPr wrap="none" rtlCol="0">
            <a:spAutoFit/>
          </a:bodyPr>
          <a:lstStyle/>
          <a:p>
            <a:r>
              <a:rPr lang="en-US" sz="1800" dirty="0"/>
              <a:t>Max nodes</a:t>
            </a:r>
            <a:endParaRPr lang="en-US" sz="1800" dirty="0"/>
          </a:p>
        </p:txBody>
      </p:sp>
      <p:sp>
        <p:nvSpPr>
          <p:cNvPr id="34" name="TextBox 33"/>
          <p:cNvSpPr txBox="1"/>
          <p:nvPr/>
        </p:nvSpPr>
        <p:spPr>
          <a:xfrm>
            <a:off x="7390464" y="3242000"/>
            <a:ext cx="1473480" cy="369332"/>
          </a:xfrm>
          <a:prstGeom prst="rect">
            <a:avLst/>
          </a:prstGeom>
          <a:noFill/>
        </p:spPr>
        <p:txBody>
          <a:bodyPr wrap="none" rtlCol="0">
            <a:spAutoFit/>
          </a:bodyPr>
          <a:lstStyle/>
          <a:p>
            <a:r>
              <a:rPr lang="en-US" sz="1800" dirty="0"/>
              <a:t>Chance nodes</a:t>
            </a:r>
            <a:endParaRPr lang="en-US" sz="1800" dirty="0"/>
          </a:p>
        </p:txBody>
      </p:sp>
      <p:sp>
        <p:nvSpPr>
          <p:cNvPr id="35" name="TextBox 34"/>
          <p:cNvSpPr txBox="1"/>
          <p:nvPr/>
        </p:nvSpPr>
        <p:spPr>
          <a:xfrm>
            <a:off x="7851193" y="4422275"/>
            <a:ext cx="1165704" cy="369332"/>
          </a:xfrm>
          <a:prstGeom prst="rect">
            <a:avLst/>
          </a:prstGeom>
          <a:noFill/>
        </p:spPr>
        <p:txBody>
          <a:bodyPr wrap="none" rtlCol="0">
            <a:spAutoFit/>
          </a:bodyPr>
          <a:lstStyle/>
          <a:p>
            <a:r>
              <a:rPr lang="en-US" sz="1800" dirty="0"/>
              <a:t>Min nodes</a:t>
            </a:r>
            <a:endParaRPr lang="en-US" sz="1800" dirty="0"/>
          </a:p>
        </p:txBody>
      </p:sp>
    </p:spTree>
    <p:extLst>
      <p:ext uri="{BB962C8B-B14F-4D97-AF65-F5344CB8AC3E}">
        <p14:creationId xmlns:p14="http://schemas.microsoft.com/office/powerpoint/2010/main" val="2089892494"/>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a:t>
            </a:r>
            <a:endParaRPr lang="en-US" dirty="0"/>
          </a:p>
        </p:txBody>
      </p:sp>
      <p:sp>
        <p:nvSpPr>
          <p:cNvPr id="3" name="Rectangle 4"/>
          <p:cNvSpPr txBox="1">
            <a:spLocks noChangeArrowheads="1"/>
          </p:cNvSpPr>
          <p:nvPr/>
        </p:nvSpPr>
        <p:spPr bwMode="auto">
          <a:xfrm>
            <a:off x="914400" y="1847588"/>
            <a:ext cx="3657600" cy="1710000"/>
          </a:xfrm>
          <a:prstGeom prst="rect">
            <a:avLst/>
          </a:prstGeom>
          <a:noFill/>
          <a:ln w="9525">
            <a:noFill/>
            <a:miter lim="800000"/>
            <a:headEnd/>
            <a:tailEnd/>
          </a:ln>
        </p:spPr>
        <p:txBody>
          <a:bodyPr vert="horz" wrap="square" lIns="68577" tIns="34289" rIns="68577" bIns="34289"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altLang="en-US" sz="3300" kern="0" dirty="0"/>
              <a:t>AIMA Chapter 16.1-16.3</a:t>
            </a:r>
            <a:endParaRPr lang="en-US" altLang="en-US" sz="3300" kern="0" dirty="0"/>
          </a:p>
        </p:txBody>
      </p:sp>
      <p:pic>
        <p:nvPicPr>
          <p:cNvPr id="4" name="Picture 9" descr="http://aima.cs.berkeley.edu/cover2.jpg"/>
          <p:cNvPicPr>
            <a:picLocks noChangeAspect="1" noChangeArrowheads="1"/>
          </p:cNvPicPr>
          <p:nvPr/>
        </p:nvPicPr>
        <p:blipFill>
          <a:blip r:embed="rId3" cstate="print"/>
          <a:srcRect/>
          <a:stretch>
            <a:fillRect/>
          </a:stretch>
        </p:blipFill>
        <p:spPr bwMode="auto">
          <a:xfrm>
            <a:off x="4914900" y="1921144"/>
            <a:ext cx="2789428" cy="36200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68982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Pac-Man</a:t>
            </a:r>
            <a:endParaRPr lang="en-US" dirty="0"/>
          </a:p>
        </p:txBody>
      </p:sp>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9</a:t>
            </a:fld>
            <a:endParaRPr lang="en-US"/>
          </a:p>
        </p:txBody>
      </p:sp>
      <p:sp>
        <p:nvSpPr>
          <p:cNvPr id="7" name="Rectangle 6"/>
          <p:cNvSpPr/>
          <p:nvPr/>
        </p:nvSpPr>
        <p:spPr>
          <a:xfrm>
            <a:off x="2612970" y="5867400"/>
            <a:ext cx="3918060" cy="461665"/>
          </a:xfrm>
          <a:prstGeom prst="rect">
            <a:avLst/>
          </a:prstGeom>
        </p:spPr>
        <p:txBody>
          <a:bodyPr wrap="none">
            <a:spAutoFit/>
          </a:bodyPr>
          <a:lstStyle/>
          <a:p>
            <a:r>
              <a:rPr lang="en-US" dirty="0">
                <a:hlinkClick r:id="rId5"/>
              </a:rPr>
              <a:t>https://</a:t>
            </a:r>
            <a:r>
              <a:rPr lang="en-US" dirty="0" err="1">
                <a:hlinkClick r:id="rId5"/>
              </a:rPr>
              <a:t>youtu.be</a:t>
            </a:r>
            <a:r>
              <a:rPr lang="en-US" dirty="0">
                <a:hlinkClick r:id="rId5"/>
              </a:rPr>
              <a:t>/-CbyAk3Sn9I</a:t>
            </a:r>
            <a:endParaRPr lang="en-US" dirty="0"/>
          </a:p>
        </p:txBody>
      </p:sp>
      <p:pic>
        <p:nvPicPr>
          <p:cNvPr id="8" name="PacMa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524000" y="1295400"/>
            <a:ext cx="6096000" cy="4572000"/>
          </a:xfrm>
        </p:spPr>
      </p:pic>
    </p:spTree>
    <p:extLst>
      <p:ext uri="{BB962C8B-B14F-4D97-AF65-F5344CB8AC3E}">
        <p14:creationId xmlns:p14="http://schemas.microsoft.com/office/powerpoint/2010/main" val="40924929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Maximum Expected Utility</a:t>
            </a:r>
          </a:p>
        </p:txBody>
      </p:sp>
      <p:sp>
        <p:nvSpPr>
          <p:cNvPr id="19459" name="Rectangle 3"/>
          <p:cNvSpPr>
            <a:spLocks noGrp="1" noChangeArrowheads="1"/>
          </p:cNvSpPr>
          <p:nvPr>
            <p:ph idx="1"/>
          </p:nvPr>
        </p:nvSpPr>
        <p:spPr>
          <a:xfrm>
            <a:off x="342900" y="2091928"/>
            <a:ext cx="5943600" cy="3394472"/>
          </a:xfrm>
        </p:spPr>
        <p:txBody>
          <a:bodyPr/>
          <a:lstStyle/>
          <a:p>
            <a:pPr>
              <a:lnSpc>
                <a:spcPct val="90000"/>
              </a:lnSpc>
            </a:pPr>
            <a:r>
              <a:rPr lang="en-US" sz="1800" dirty="0"/>
              <a:t>Why should we average utilities?  Why not </a:t>
            </a:r>
            <a:r>
              <a:rPr lang="en-US" sz="1800" dirty="0" err="1"/>
              <a:t>minimax</a:t>
            </a:r>
            <a:r>
              <a:rPr lang="en-US" sz="1800" dirty="0"/>
              <a:t>?</a:t>
            </a:r>
          </a:p>
          <a:p>
            <a:pPr>
              <a:lnSpc>
                <a:spcPct val="90000"/>
              </a:lnSpc>
            </a:pPr>
            <a:endParaRPr lang="en-US" sz="1800" dirty="0"/>
          </a:p>
          <a:p>
            <a:pPr>
              <a:lnSpc>
                <a:spcPct val="90000"/>
              </a:lnSpc>
            </a:pPr>
            <a:r>
              <a:rPr lang="en-US" sz="1800" dirty="0"/>
              <a:t>Principle of maximum expected utility:</a:t>
            </a:r>
          </a:p>
          <a:p>
            <a:pPr lvl="1">
              <a:lnSpc>
                <a:spcPct val="90000"/>
              </a:lnSpc>
            </a:pPr>
            <a:r>
              <a:rPr lang="en-US" sz="1500" dirty="0"/>
              <a:t>A rational agent should chose the action that </a:t>
            </a:r>
            <a:r>
              <a:rPr lang="en-US" sz="1500" dirty="0">
                <a:solidFill>
                  <a:srgbClr val="CC0000"/>
                </a:solidFill>
              </a:rPr>
              <a:t>maximizes its expected utility, given its knowledge</a:t>
            </a:r>
          </a:p>
          <a:p>
            <a:pPr lvl="1">
              <a:lnSpc>
                <a:spcPct val="90000"/>
              </a:lnSpc>
            </a:pPr>
            <a:endParaRPr lang="en-US" sz="1500" dirty="0"/>
          </a:p>
          <a:p>
            <a:r>
              <a:rPr lang="en-US" sz="1800" dirty="0"/>
              <a:t>Questions:</a:t>
            </a:r>
          </a:p>
          <a:p>
            <a:pPr lvl="1"/>
            <a:r>
              <a:rPr lang="en-US" sz="1500" dirty="0"/>
              <a:t>Where do utilities come from?</a:t>
            </a:r>
          </a:p>
          <a:p>
            <a:pPr lvl="1"/>
            <a:r>
              <a:rPr lang="en-US" sz="1500" dirty="0"/>
              <a:t>How do we know such utilities even exist?</a:t>
            </a:r>
          </a:p>
          <a:p>
            <a:pPr lvl="1"/>
            <a:r>
              <a:rPr lang="en-US" sz="1500" dirty="0"/>
              <a:t>How do we know that averaging even makes sense?</a:t>
            </a:r>
          </a:p>
          <a:p>
            <a:pPr lvl="1"/>
            <a:r>
              <a:rPr lang="en-US" sz="1500" dirty="0"/>
              <a:t>What if our behavior (preferences) can’t be described by utilities?</a:t>
            </a:r>
          </a:p>
          <a:p>
            <a:pPr>
              <a:lnSpc>
                <a:spcPct val="90000"/>
              </a:lnSpc>
            </a:pPr>
            <a:endParaRPr lang="en-US" sz="1800" dirty="0"/>
          </a:p>
        </p:txBody>
      </p:sp>
    </p:spTree>
    <p:extLst>
      <p:ext uri="{BB962C8B-B14F-4D97-AF65-F5344CB8AC3E}">
        <p14:creationId xmlns:p14="http://schemas.microsoft.com/office/powerpoint/2010/main" val="741462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057400" y="2668464"/>
            <a:ext cx="4914900" cy="290148"/>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grpSp>
      <p:sp>
        <p:nvSpPr>
          <p:cNvPr id="10242" name="Rectangle 2"/>
          <p:cNvSpPr>
            <a:spLocks noGrp="1" noChangeArrowheads="1"/>
          </p:cNvSpPr>
          <p:nvPr>
            <p:ph type="title"/>
          </p:nvPr>
        </p:nvSpPr>
        <p:spPr/>
        <p:txBody>
          <a:bodyPr/>
          <a:lstStyle/>
          <a:p>
            <a:r>
              <a:rPr lang="en-US" smtClean="0"/>
              <a:t>What Utilities to Use?</a:t>
            </a:r>
          </a:p>
        </p:txBody>
      </p:sp>
      <p:sp>
        <p:nvSpPr>
          <p:cNvPr id="10243" name="Rectangle 3"/>
          <p:cNvSpPr>
            <a:spLocks noGrp="1" noChangeArrowheads="1"/>
          </p:cNvSpPr>
          <p:nvPr>
            <p:ph idx="1"/>
          </p:nvPr>
        </p:nvSpPr>
        <p:spPr>
          <a:xfrm>
            <a:off x="342900" y="4000500"/>
            <a:ext cx="8286750" cy="1771650"/>
          </a:xfrm>
        </p:spPr>
        <p:txBody>
          <a:bodyPr/>
          <a:lstStyle/>
          <a:p>
            <a:r>
              <a:rPr lang="en-US" sz="1800" dirty="0"/>
              <a:t>For worst-case </a:t>
            </a:r>
            <a:r>
              <a:rPr lang="en-US" sz="1800" dirty="0" err="1"/>
              <a:t>minimax</a:t>
            </a:r>
            <a:r>
              <a:rPr lang="en-US" sz="1800" dirty="0"/>
              <a:t> reasoning, terminal function scale doesn’t matter</a:t>
            </a:r>
          </a:p>
          <a:p>
            <a:pPr lvl="1"/>
            <a:r>
              <a:rPr lang="en-US" sz="1800" dirty="0"/>
              <a:t>We just want better states to have higher evaluations (get the ordering right)</a:t>
            </a:r>
          </a:p>
          <a:p>
            <a:pPr lvl="1"/>
            <a:r>
              <a:rPr lang="en-US" sz="1800" dirty="0"/>
              <a:t>We call this </a:t>
            </a:r>
            <a:r>
              <a:rPr lang="en-US" sz="1800" dirty="0">
                <a:solidFill>
                  <a:srgbClr val="C00000"/>
                </a:solidFill>
              </a:rPr>
              <a:t>insensitivity to monotonic transformations</a:t>
            </a:r>
          </a:p>
          <a:p>
            <a:pPr lvl="2"/>
            <a:endParaRPr lang="en-US" sz="1200" dirty="0"/>
          </a:p>
          <a:p>
            <a:r>
              <a:rPr lang="en-US" sz="1800" dirty="0"/>
              <a:t>For average-case </a:t>
            </a:r>
            <a:r>
              <a:rPr lang="en-US" sz="1800" dirty="0" err="1"/>
              <a:t>expectimax</a:t>
            </a:r>
            <a:r>
              <a:rPr lang="en-US" sz="1800" dirty="0"/>
              <a:t> reasoning, we need </a:t>
            </a:r>
            <a:r>
              <a:rPr lang="en-US" sz="1800" i="1" dirty="0"/>
              <a:t>magnitudes</a:t>
            </a:r>
            <a:r>
              <a:rPr lang="en-US" sz="1800" dirty="0"/>
              <a:t> to be meaningful</a:t>
            </a:r>
          </a:p>
        </p:txBody>
      </p:sp>
      <p:cxnSp>
        <p:nvCxnSpPr>
          <p:cNvPr id="10260" name="AutoShape 43"/>
          <p:cNvCxnSpPr>
            <a:cxnSpLocks noChangeShapeType="1"/>
            <a:stCxn id="10261" idx="4"/>
            <a:endCxn id="9" idx="0"/>
          </p:cNvCxnSpPr>
          <p:nvPr/>
        </p:nvCxnSpPr>
        <p:spPr bwMode="auto">
          <a:xfrm rot="16200000" flipH="1">
            <a:off x="2253853" y="2953941"/>
            <a:ext cx="185738" cy="221456"/>
          </a:xfrm>
          <a:prstGeom prst="straightConnector1">
            <a:avLst/>
          </a:prstGeom>
          <a:noFill/>
          <a:ln w="9525">
            <a:solidFill>
              <a:schemeClr val="tx1"/>
            </a:solidFill>
            <a:round/>
            <a:headEnd/>
            <a:tailEnd type="triangle" w="med" len="med"/>
          </a:ln>
        </p:spPr>
      </p:cxnSp>
      <p:sp>
        <p:nvSpPr>
          <p:cNvPr id="8" name="Rectangle 7"/>
          <p:cNvSpPr/>
          <p:nvPr/>
        </p:nvSpPr>
        <p:spPr bwMode="auto">
          <a:xfrm>
            <a:off x="18288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0</a:t>
            </a:r>
          </a:p>
        </p:txBody>
      </p:sp>
      <p:sp>
        <p:nvSpPr>
          <p:cNvPr id="9" name="Rectangle 8"/>
          <p:cNvSpPr/>
          <p:nvPr/>
        </p:nvSpPr>
        <p:spPr bwMode="auto">
          <a:xfrm>
            <a:off x="22288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2025253" y="2946798"/>
            <a:ext cx="185738" cy="235744"/>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3525440" y="2925366"/>
            <a:ext cx="185738" cy="250031"/>
          </a:xfrm>
          <a:prstGeom prst="straightConnector1">
            <a:avLst/>
          </a:prstGeom>
          <a:noFill/>
          <a:ln w="9525">
            <a:solidFill>
              <a:schemeClr val="tx1"/>
            </a:solidFill>
            <a:round/>
            <a:headEnd/>
            <a:tailEnd type="triangle" w="med" len="med"/>
          </a:ln>
        </p:spPr>
      </p:cxnSp>
      <p:sp>
        <p:nvSpPr>
          <p:cNvPr id="20" name="Rectangle 19"/>
          <p:cNvSpPr/>
          <p:nvPr/>
        </p:nvSpPr>
        <p:spPr bwMode="auto">
          <a:xfrm>
            <a:off x="30289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20</a:t>
            </a:r>
          </a:p>
        </p:txBody>
      </p:sp>
      <p:sp>
        <p:nvSpPr>
          <p:cNvPr id="21" name="Rectangle 20"/>
          <p:cNvSpPr/>
          <p:nvPr/>
        </p:nvSpPr>
        <p:spPr bwMode="auto">
          <a:xfrm>
            <a:off x="35433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3268266" y="2918223"/>
            <a:ext cx="185738" cy="264319"/>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3089672" y="2225278"/>
            <a:ext cx="171450" cy="635794"/>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2453878" y="2239567"/>
            <a:ext cx="185738" cy="621506"/>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26860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sz="1800"/>
          </a:p>
        </p:txBody>
      </p:sp>
      <p:sp>
        <p:nvSpPr>
          <p:cNvPr id="55" name="Right Arrow 54"/>
          <p:cNvSpPr/>
          <p:nvPr/>
        </p:nvSpPr>
        <p:spPr>
          <a:xfrm>
            <a:off x="4343400" y="3086100"/>
            <a:ext cx="457200" cy="40005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Calibri"/>
                <a:cs typeface="Calibri"/>
              </a:rPr>
              <a:t>x</a:t>
            </a:r>
            <a:r>
              <a:rPr lang="en-US" sz="1800"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5568553" y="2953941"/>
            <a:ext cx="185738" cy="221456"/>
          </a:xfrm>
          <a:prstGeom prst="straightConnector1">
            <a:avLst/>
          </a:prstGeom>
          <a:noFill/>
          <a:ln w="9525">
            <a:solidFill>
              <a:schemeClr val="tx1"/>
            </a:solidFill>
            <a:round/>
            <a:headEnd/>
            <a:tailEnd type="triangle" w="med" len="med"/>
          </a:ln>
        </p:spPr>
      </p:cxnSp>
      <p:sp>
        <p:nvSpPr>
          <p:cNvPr id="63" name="Rectangle 62"/>
          <p:cNvSpPr/>
          <p:nvPr/>
        </p:nvSpPr>
        <p:spPr bwMode="auto">
          <a:xfrm>
            <a:off x="51435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0</a:t>
            </a:r>
          </a:p>
        </p:txBody>
      </p:sp>
      <p:sp>
        <p:nvSpPr>
          <p:cNvPr id="64" name="Rectangle 63"/>
          <p:cNvSpPr/>
          <p:nvPr/>
        </p:nvSpPr>
        <p:spPr bwMode="auto">
          <a:xfrm>
            <a:off x="55435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5339953" y="2946798"/>
            <a:ext cx="185738" cy="235744"/>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6840140" y="2925366"/>
            <a:ext cx="185738" cy="250031"/>
          </a:xfrm>
          <a:prstGeom prst="straightConnector1">
            <a:avLst/>
          </a:prstGeom>
          <a:noFill/>
          <a:ln w="9525">
            <a:solidFill>
              <a:schemeClr val="tx1"/>
            </a:solidFill>
            <a:round/>
            <a:headEnd/>
            <a:tailEnd type="triangle" w="med" len="med"/>
          </a:ln>
        </p:spPr>
      </p:cxnSp>
      <p:grpSp>
        <p:nvGrpSpPr>
          <p:cNvPr id="39" name="Group 38"/>
          <p:cNvGrpSpPr/>
          <p:nvPr/>
        </p:nvGrpSpPr>
        <p:grpSpPr>
          <a:xfrm>
            <a:off x="2071687" y="2628900"/>
            <a:ext cx="4900613" cy="3429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grpSp>
      <p:sp>
        <p:nvSpPr>
          <p:cNvPr id="68" name="Rectangle 67"/>
          <p:cNvSpPr/>
          <p:nvPr/>
        </p:nvSpPr>
        <p:spPr bwMode="auto">
          <a:xfrm>
            <a:off x="63436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400</a:t>
            </a:r>
          </a:p>
        </p:txBody>
      </p:sp>
      <p:sp>
        <p:nvSpPr>
          <p:cNvPr id="69" name="Rectangle 68"/>
          <p:cNvSpPr/>
          <p:nvPr/>
        </p:nvSpPr>
        <p:spPr bwMode="auto">
          <a:xfrm>
            <a:off x="68580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6582966" y="2918223"/>
            <a:ext cx="185738" cy="264319"/>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6404372" y="2225278"/>
            <a:ext cx="171450" cy="635794"/>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5768578" y="2239566"/>
            <a:ext cx="185738" cy="621506"/>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60007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sz="1800"/>
          </a:p>
        </p:txBody>
      </p:sp>
    </p:spTree>
    <p:extLst>
      <p:ext uri="{BB962C8B-B14F-4D97-AF65-F5344CB8AC3E}">
        <p14:creationId xmlns:p14="http://schemas.microsoft.com/office/powerpoint/2010/main" val="1320293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Utilities</a:t>
            </a:r>
          </a:p>
        </p:txBody>
      </p:sp>
      <p:sp>
        <p:nvSpPr>
          <p:cNvPr id="20483" name="Rectangle 3"/>
          <p:cNvSpPr>
            <a:spLocks noGrp="1" noChangeArrowheads="1"/>
          </p:cNvSpPr>
          <p:nvPr>
            <p:ph idx="1"/>
          </p:nvPr>
        </p:nvSpPr>
        <p:spPr>
          <a:xfrm>
            <a:off x="342900" y="2057401"/>
            <a:ext cx="4000500" cy="3394472"/>
          </a:xfrm>
        </p:spPr>
        <p:txBody>
          <a:bodyPr/>
          <a:lstStyle/>
          <a:p>
            <a:pPr>
              <a:lnSpc>
                <a:spcPct val="80000"/>
              </a:lnSpc>
            </a:pPr>
            <a:r>
              <a:rPr lang="en-US" sz="1800" dirty="0">
                <a:solidFill>
                  <a:srgbClr val="CC0000"/>
                </a:solidFill>
              </a:rPr>
              <a:t>Utilities are functions from outcomes (states of the world) to real numbers that describe an agent’s preferences</a:t>
            </a:r>
          </a:p>
          <a:p>
            <a:pPr lvl="1">
              <a:lnSpc>
                <a:spcPct val="80000"/>
              </a:lnSpc>
            </a:pPr>
            <a:endParaRPr lang="en-US" sz="1500" dirty="0"/>
          </a:p>
          <a:p>
            <a:pPr>
              <a:lnSpc>
                <a:spcPct val="80000"/>
              </a:lnSpc>
            </a:pPr>
            <a:r>
              <a:rPr lang="en-US" sz="1800" dirty="0"/>
              <a:t>Where do utilities come from?</a:t>
            </a:r>
          </a:p>
          <a:p>
            <a:pPr lvl="1">
              <a:lnSpc>
                <a:spcPct val="80000"/>
              </a:lnSpc>
            </a:pPr>
            <a:r>
              <a:rPr lang="en-US" sz="1500" dirty="0"/>
              <a:t>In a game, may be simple (+1/-1)</a:t>
            </a:r>
          </a:p>
          <a:p>
            <a:pPr lvl="1">
              <a:lnSpc>
                <a:spcPct val="80000"/>
              </a:lnSpc>
            </a:pPr>
            <a:r>
              <a:rPr lang="en-US" sz="1500" dirty="0"/>
              <a:t>Utilities summarize the agent’s goals</a:t>
            </a:r>
          </a:p>
          <a:p>
            <a:pPr lvl="1">
              <a:lnSpc>
                <a:spcPct val="80000"/>
              </a:lnSpc>
            </a:pPr>
            <a:r>
              <a:rPr lang="en-US" sz="1500" dirty="0"/>
              <a:t>Theorem: any “rational” preferences can be summarized as a utility function</a:t>
            </a:r>
          </a:p>
          <a:p>
            <a:pPr lvl="1">
              <a:lnSpc>
                <a:spcPct val="80000"/>
              </a:lnSpc>
            </a:pPr>
            <a:endParaRPr lang="en-US" sz="1500" dirty="0"/>
          </a:p>
          <a:p>
            <a:pPr>
              <a:lnSpc>
                <a:spcPct val="80000"/>
              </a:lnSpc>
            </a:pPr>
            <a:r>
              <a:rPr lang="en-US" sz="1800" dirty="0"/>
              <a:t>We hard-wire utilities and let behaviors emerge</a:t>
            </a:r>
          </a:p>
          <a:p>
            <a:pPr lvl="1">
              <a:lnSpc>
                <a:spcPct val="80000"/>
              </a:lnSpc>
            </a:pPr>
            <a:r>
              <a:rPr lang="en-US" sz="1500" dirty="0"/>
              <a:t>Why don’t we let agents pick utilities?</a:t>
            </a:r>
          </a:p>
          <a:p>
            <a:pPr lvl="1">
              <a:lnSpc>
                <a:spcPct val="80000"/>
              </a:lnSpc>
            </a:pPr>
            <a:r>
              <a:rPr lang="en-US" sz="1500" dirty="0"/>
              <a:t>Why don’t we prescribe behaviors?</a:t>
            </a:r>
          </a:p>
          <a:p>
            <a:pPr>
              <a:lnSpc>
                <a:spcPct val="80000"/>
              </a:lnSpc>
              <a:buFont typeface="Wingdings" pitchFamily="2" charset="2"/>
              <a:buNone/>
            </a:pPr>
            <a:endParaRPr lang="en-US" sz="1800"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2757" y="2286000"/>
            <a:ext cx="1085036" cy="16002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4857750" y="2857500"/>
            <a:ext cx="800100" cy="9144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6057900" y="2457450"/>
            <a:ext cx="857250" cy="1371600"/>
          </a:xfrm>
          <a:prstGeom prst="rect">
            <a:avLst/>
          </a:prstGeom>
          <a:noFill/>
        </p:spPr>
      </p:pic>
    </p:spTree>
    <p:extLst>
      <p:ext uri="{BB962C8B-B14F-4D97-AF65-F5344CB8AC3E}">
        <p14:creationId xmlns:p14="http://schemas.microsoft.com/office/powerpoint/2010/main" val="972065596"/>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43051" y="3943351"/>
            <a:ext cx="1869281" cy="1869281"/>
          </a:xfrm>
          <a:prstGeom prst="rect">
            <a:avLst/>
          </a:prstGeom>
          <a:noFill/>
          <a:extLst>
            <a:ext uri="{909E8E84-426E-40dd-AFC4-6F175D3DCCD1}">
              <a14:hiddenFill xmlns=""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84352" y="4165659"/>
            <a:ext cx="2061197" cy="1691879"/>
          </a:xfrm>
          <a:prstGeom prst="rect">
            <a:avLst/>
          </a:prstGeom>
          <a:noFill/>
          <a:extLst>
            <a:ext uri="{909E8E84-426E-40dd-AFC4-6F175D3DCCD1}">
              <a14:hiddenFill xmlns=""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57950" y="4114800"/>
            <a:ext cx="1675091" cy="1732359"/>
          </a:xfrm>
          <a:prstGeom prst="rect">
            <a:avLst/>
          </a:prstGeom>
          <a:noFill/>
          <a:extLst>
            <a:ext uri="{909E8E84-426E-40dd-AFC4-6F175D3DCCD1}">
              <a14:hiddenFill xmlns="" xmlns:a14="http://schemas.microsoft.com/office/drawing/2010/main">
                <a:solidFill>
                  <a:srgbClr val="FFFFFF"/>
                </a:solidFill>
              </a14:hiddenFill>
            </a:ext>
          </a:extLst>
        </p:spPr>
      </p:pic>
      <p:sp>
        <p:nvSpPr>
          <p:cNvPr id="21506" name="Rectangle 2"/>
          <p:cNvSpPr>
            <a:spLocks noGrp="1" noChangeArrowheads="1"/>
          </p:cNvSpPr>
          <p:nvPr>
            <p:ph type="title"/>
          </p:nvPr>
        </p:nvSpPr>
        <p:spPr/>
        <p:txBody>
          <a:bodyPr/>
          <a:lstStyle/>
          <a:p>
            <a:r>
              <a:rPr lang="en-US" sz="3000"/>
              <a:t>Utilities: Uncertain Outcomes</a:t>
            </a:r>
          </a:p>
        </p:txBody>
      </p:sp>
      <p:sp>
        <p:nvSpPr>
          <p:cNvPr id="14" name="Isosceles Triangle 13"/>
          <p:cNvSpPr/>
          <p:nvPr/>
        </p:nvSpPr>
        <p:spPr>
          <a:xfrm>
            <a:off x="3943350" y="2114550"/>
            <a:ext cx="571500" cy="40005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5" name="Oval 14"/>
          <p:cNvSpPr/>
          <p:nvPr/>
        </p:nvSpPr>
        <p:spPr>
          <a:xfrm>
            <a:off x="217170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6" name="Oval 15"/>
          <p:cNvSpPr/>
          <p:nvPr/>
        </p:nvSpPr>
        <p:spPr>
          <a:xfrm>
            <a:off x="588645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8" name="Straight Arrow Connector 17"/>
          <p:cNvCxnSpPr>
            <a:stCxn id="14" idx="3"/>
            <a:endCxn id="16" idx="0"/>
          </p:cNvCxnSpPr>
          <p:nvPr/>
        </p:nvCxnSpPr>
        <p:spPr>
          <a:xfrm>
            <a:off x="4229100" y="2514600"/>
            <a:ext cx="188595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2400300" y="2514600"/>
            <a:ext cx="182880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2400300" y="3429000"/>
            <a:ext cx="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115050" y="3429000"/>
            <a:ext cx="8572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5314950" y="3429000"/>
            <a:ext cx="800100" cy="6858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3143250" y="1771650"/>
            <a:ext cx="2228850" cy="323165"/>
          </a:xfrm>
          <a:prstGeom prst="rect">
            <a:avLst/>
          </a:prstGeom>
          <a:noFill/>
          <a:ln w="9525">
            <a:noFill/>
            <a:miter lim="800000"/>
            <a:headEnd/>
            <a:tailEnd/>
          </a:ln>
        </p:spPr>
        <p:txBody>
          <a:bodyPr>
            <a:spAutoFit/>
          </a:bodyPr>
          <a:lstStyle/>
          <a:p>
            <a:pPr algn="ctr"/>
            <a:r>
              <a:rPr lang="en-US" sz="1500" dirty="0">
                <a:latin typeface="Calibri" pitchFamily="34" charset="0"/>
              </a:rPr>
              <a:t>Getting ice cream</a:t>
            </a:r>
          </a:p>
        </p:txBody>
      </p:sp>
      <p:sp>
        <p:nvSpPr>
          <p:cNvPr id="21518" name="TextBox 30"/>
          <p:cNvSpPr txBox="1">
            <a:spLocks noChangeArrowheads="1"/>
          </p:cNvSpPr>
          <p:nvPr/>
        </p:nvSpPr>
        <p:spPr bwMode="auto">
          <a:xfrm>
            <a:off x="2228850" y="2457450"/>
            <a:ext cx="1828800" cy="323165"/>
          </a:xfrm>
          <a:prstGeom prst="rect">
            <a:avLst/>
          </a:prstGeom>
          <a:noFill/>
          <a:ln w="9525">
            <a:noFill/>
            <a:miter lim="800000"/>
            <a:headEnd/>
            <a:tailEnd/>
          </a:ln>
        </p:spPr>
        <p:txBody>
          <a:bodyPr wrap="square">
            <a:spAutoFit/>
          </a:bodyPr>
          <a:lstStyle/>
          <a:p>
            <a:r>
              <a:rPr lang="en-US" sz="1500" dirty="0">
                <a:latin typeface="Calibri" pitchFamily="34" charset="0"/>
              </a:rPr>
              <a:t>Get Single</a:t>
            </a:r>
            <a:endParaRPr lang="en-US" sz="1500" dirty="0">
              <a:latin typeface="Calibri" pitchFamily="34" charset="0"/>
            </a:endParaRPr>
          </a:p>
        </p:txBody>
      </p:sp>
      <p:sp>
        <p:nvSpPr>
          <p:cNvPr id="21519" name="TextBox 31"/>
          <p:cNvSpPr txBox="1">
            <a:spLocks noChangeArrowheads="1"/>
          </p:cNvSpPr>
          <p:nvPr/>
        </p:nvSpPr>
        <p:spPr bwMode="auto">
          <a:xfrm>
            <a:off x="5372100" y="2457450"/>
            <a:ext cx="1200150" cy="323165"/>
          </a:xfrm>
          <a:prstGeom prst="rect">
            <a:avLst/>
          </a:prstGeom>
          <a:noFill/>
          <a:ln w="9525">
            <a:noFill/>
            <a:miter lim="800000"/>
            <a:headEnd/>
            <a:tailEnd/>
          </a:ln>
        </p:spPr>
        <p:txBody>
          <a:bodyPr wrap="square">
            <a:spAutoFit/>
          </a:bodyPr>
          <a:lstStyle/>
          <a:p>
            <a:r>
              <a:rPr lang="en-US" sz="1500" dirty="0">
                <a:latin typeface="Calibri" pitchFamily="34" charset="0"/>
              </a:rPr>
              <a:t>Get Double</a:t>
            </a:r>
            <a:endParaRPr lang="en-US" sz="1500" dirty="0">
              <a:latin typeface="Calibri" pitchFamily="34" charset="0"/>
            </a:endParaRPr>
          </a:p>
        </p:txBody>
      </p:sp>
      <p:sp>
        <p:nvSpPr>
          <p:cNvPr id="15376" name="TextBox 36"/>
          <p:cNvSpPr txBox="1">
            <a:spLocks noChangeArrowheads="1"/>
          </p:cNvSpPr>
          <p:nvPr/>
        </p:nvSpPr>
        <p:spPr bwMode="auto">
          <a:xfrm>
            <a:off x="5029200" y="3543300"/>
            <a:ext cx="800100" cy="323165"/>
          </a:xfrm>
          <a:prstGeom prst="rect">
            <a:avLst/>
          </a:prstGeom>
          <a:noFill/>
          <a:ln w="9525">
            <a:noFill/>
            <a:miter lim="800000"/>
            <a:headEnd/>
            <a:tailEnd/>
          </a:ln>
        </p:spPr>
        <p:txBody>
          <a:bodyPr>
            <a:spAutoFit/>
          </a:bodyPr>
          <a:lstStyle/>
          <a:p>
            <a:r>
              <a:rPr lang="en-US" sz="1500" dirty="0">
                <a:latin typeface="Calibri" pitchFamily="34" charset="0"/>
              </a:rPr>
              <a:t>Oops</a:t>
            </a:r>
          </a:p>
        </p:txBody>
      </p:sp>
      <p:sp>
        <p:nvSpPr>
          <p:cNvPr id="15377" name="TextBox 37"/>
          <p:cNvSpPr txBox="1">
            <a:spLocks noChangeArrowheads="1"/>
          </p:cNvSpPr>
          <p:nvPr/>
        </p:nvSpPr>
        <p:spPr bwMode="auto">
          <a:xfrm>
            <a:off x="6710730" y="3543300"/>
            <a:ext cx="800100" cy="323165"/>
          </a:xfrm>
          <a:prstGeom prst="rect">
            <a:avLst/>
          </a:prstGeom>
          <a:noFill/>
          <a:ln w="9525">
            <a:noFill/>
            <a:miter lim="800000"/>
            <a:headEnd/>
            <a:tailEnd/>
          </a:ln>
        </p:spPr>
        <p:txBody>
          <a:bodyPr>
            <a:spAutoFit/>
          </a:bodyPr>
          <a:lstStyle/>
          <a:p>
            <a:r>
              <a:rPr lang="en-US" sz="1500" dirty="0">
                <a:latin typeface="Calibri" pitchFamily="34" charset="0"/>
              </a:rPr>
              <a:t>Whew!</a:t>
            </a:r>
            <a:endParaRPr lang="en-US" sz="1500" dirty="0">
              <a:latin typeface="Calibri" pitchFamily="34" charset="0"/>
            </a:endParaRPr>
          </a:p>
        </p:txBody>
      </p:sp>
    </p:spTree>
    <p:extLst>
      <p:ext uri="{BB962C8B-B14F-4D97-AF65-F5344CB8AC3E}">
        <p14:creationId xmlns:p14="http://schemas.microsoft.com/office/powerpoint/2010/main" val="791783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845863" y="4295745"/>
            <a:ext cx="4879502" cy="1328712"/>
          </a:xfrm>
          <a:prstGeom prst="rect">
            <a:avLst/>
          </a:prstGeom>
          <a:noFill/>
          <a:extLst>
            <a:ext uri="{909E8E84-426E-40dd-AFC4-6F175D3DCCD1}">
              <a14:hiddenFill xmlns="" xmlns:a14="http://schemas.microsoft.com/office/drawing/2010/main">
                <a:solidFill>
                  <a:srgbClr val="FFFFFF"/>
                </a:solidFill>
              </a14:hiddenFill>
            </a:ext>
          </a:extLst>
        </p:spPr>
      </p:pic>
      <p:sp>
        <p:nvSpPr>
          <p:cNvPr id="22530" name="Rectangle 2"/>
          <p:cNvSpPr>
            <a:spLocks noGrp="1" noChangeArrowheads="1"/>
          </p:cNvSpPr>
          <p:nvPr>
            <p:ph type="title"/>
          </p:nvPr>
        </p:nvSpPr>
        <p:spPr/>
        <p:txBody>
          <a:bodyPr/>
          <a:lstStyle/>
          <a:p>
            <a:r>
              <a:rPr lang="en-US" smtClean="0"/>
              <a:t>Preferences</a:t>
            </a:r>
          </a:p>
        </p:txBody>
      </p:sp>
      <p:sp>
        <p:nvSpPr>
          <p:cNvPr id="22531" name="Rectangle 3"/>
          <p:cNvSpPr>
            <a:spLocks noGrp="1" noChangeArrowheads="1"/>
          </p:cNvSpPr>
          <p:nvPr>
            <p:ph idx="1"/>
          </p:nvPr>
        </p:nvSpPr>
        <p:spPr>
          <a:xfrm>
            <a:off x="342900" y="2057401"/>
            <a:ext cx="4400550" cy="3394472"/>
          </a:xfrm>
        </p:spPr>
        <p:txBody>
          <a:bodyPr/>
          <a:lstStyle/>
          <a:p>
            <a:r>
              <a:rPr lang="en-US" sz="1800" dirty="0"/>
              <a:t>An agent must have preferences among:</a:t>
            </a:r>
          </a:p>
          <a:p>
            <a:pPr lvl="1"/>
            <a:r>
              <a:rPr lang="en-US" sz="1500" dirty="0"/>
              <a:t>Prizes: </a:t>
            </a:r>
            <a:r>
              <a:rPr lang="en-US" sz="1800" i="1" dirty="0">
                <a:solidFill>
                  <a:srgbClr val="CC0000"/>
                </a:solidFill>
                <a:latin typeface="Times New Roman" pitchFamily="18" charset="0"/>
                <a:cs typeface="Times New Roman" pitchFamily="18" charset="0"/>
              </a:rPr>
              <a:t>A, B</a:t>
            </a:r>
            <a:r>
              <a:rPr lang="en-US" sz="1500" dirty="0"/>
              <a:t>, etc.</a:t>
            </a:r>
          </a:p>
          <a:p>
            <a:pPr lvl="1"/>
            <a:r>
              <a:rPr lang="en-US" sz="1500" dirty="0"/>
              <a:t>Lotteries: situations with uncertain prizes</a:t>
            </a:r>
          </a:p>
          <a:p>
            <a:endParaRPr lang="en-US" sz="1800" dirty="0"/>
          </a:p>
          <a:p>
            <a:pPr lvl="1"/>
            <a:endParaRPr lang="en-US" sz="1500" dirty="0"/>
          </a:p>
          <a:p>
            <a:pPr lvl="1"/>
            <a:endParaRPr lang="en-US" sz="1500" dirty="0"/>
          </a:p>
          <a:p>
            <a:r>
              <a:rPr lang="en-US" sz="1800" dirty="0"/>
              <a:t>Notation:</a:t>
            </a:r>
          </a:p>
          <a:p>
            <a:pPr lvl="1"/>
            <a:r>
              <a:rPr lang="en-US" sz="1500" dirty="0"/>
              <a:t>Preference:</a:t>
            </a:r>
          </a:p>
          <a:p>
            <a:pPr lvl="1"/>
            <a:r>
              <a:rPr lang="en-US" sz="1500" dirty="0"/>
              <a:t>Indifference:</a:t>
            </a:r>
          </a:p>
          <a:p>
            <a:endParaRPr lang="en-US" sz="1800" dirty="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2057400" y="4514850"/>
            <a:ext cx="685800" cy="191691"/>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2057400" y="4248882"/>
            <a:ext cx="742950" cy="17145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1428750" y="3143250"/>
            <a:ext cx="2247900" cy="219075"/>
          </a:xfrm>
          <a:prstGeom prst="rect">
            <a:avLst/>
          </a:prstGeom>
          <a:noFill/>
          <a:ln w="9525">
            <a:noFill/>
            <a:miter lim="800000"/>
            <a:headEnd/>
            <a:tailEnd/>
          </a:ln>
        </p:spPr>
      </p:pic>
      <p:sp>
        <p:nvSpPr>
          <p:cNvPr id="10" name="Oval 9"/>
          <p:cNvSpPr/>
          <p:nvPr/>
        </p:nvSpPr>
        <p:spPr>
          <a:xfrm>
            <a:off x="7258050" y="2522235"/>
            <a:ext cx="342900" cy="3429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cxnSp>
        <p:nvCxnSpPr>
          <p:cNvPr id="11" name="Straight Arrow Connector 10"/>
          <p:cNvCxnSpPr>
            <a:stCxn id="10" idx="4"/>
          </p:cNvCxnSpPr>
          <p:nvPr/>
        </p:nvCxnSpPr>
        <p:spPr>
          <a:xfrm flipH="1">
            <a:off x="6858000" y="2865135"/>
            <a:ext cx="57150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429500" y="2865135"/>
            <a:ext cx="6286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29400" y="3550935"/>
            <a:ext cx="1885950" cy="415498"/>
          </a:xfrm>
          <a:prstGeom prst="rect">
            <a:avLst/>
          </a:prstGeom>
          <a:noFill/>
        </p:spPr>
        <p:txBody>
          <a:bodyPr wrap="square" rtlCol="0">
            <a:spAutoFit/>
          </a:bodyPr>
          <a:lstStyle/>
          <a:p>
            <a:r>
              <a:rPr lang="en-US" sz="2100" i="1" dirty="0">
                <a:solidFill>
                  <a:srgbClr val="C00000"/>
                </a:solidFill>
                <a:cs typeface="Times New Roman" pitchFamily="18" charset="0"/>
              </a:rPr>
              <a:t>A                  B</a:t>
            </a:r>
            <a:endParaRPr lang="en-US" sz="2100" i="1" dirty="0">
              <a:solidFill>
                <a:srgbClr val="C00000"/>
              </a:solidFill>
              <a:cs typeface="Times New Roman" pitchFamily="18" charset="0"/>
            </a:endParaRPr>
          </a:p>
        </p:txBody>
      </p:sp>
      <p:sp>
        <p:nvSpPr>
          <p:cNvPr id="24" name="TextBox 23"/>
          <p:cNvSpPr txBox="1"/>
          <p:nvPr/>
        </p:nvSpPr>
        <p:spPr>
          <a:xfrm>
            <a:off x="6800850" y="2922285"/>
            <a:ext cx="1885950" cy="369332"/>
          </a:xfrm>
          <a:prstGeom prst="rect">
            <a:avLst/>
          </a:prstGeom>
          <a:noFill/>
        </p:spPr>
        <p:txBody>
          <a:bodyPr wrap="square" rtlCol="0">
            <a:spAutoFit/>
          </a:bodyPr>
          <a:lstStyle/>
          <a:p>
            <a:r>
              <a:rPr lang="en-US" sz="1800" i="1" dirty="0">
                <a:cs typeface="Times New Roman" pitchFamily="18" charset="0"/>
              </a:rPr>
              <a:t>p                </a:t>
            </a:r>
            <a:r>
              <a:rPr lang="en-US" sz="1800" dirty="0">
                <a:cs typeface="Times New Roman" pitchFamily="18" charset="0"/>
              </a:rPr>
              <a:t>1</a:t>
            </a:r>
            <a:r>
              <a:rPr lang="en-US" sz="1800" i="1" dirty="0">
                <a:cs typeface="Times New Roman" pitchFamily="18" charset="0"/>
              </a:rPr>
              <a:t>-p</a:t>
            </a:r>
            <a:endParaRPr lang="en-US" sz="1800" i="1" dirty="0">
              <a:cs typeface="Times New Roman" pitchFamily="18" charset="0"/>
            </a:endParaRPr>
          </a:p>
        </p:txBody>
      </p:sp>
      <p:sp>
        <p:nvSpPr>
          <p:cNvPr id="25" name="Rounded Rectangle 24"/>
          <p:cNvSpPr/>
          <p:nvPr/>
        </p:nvSpPr>
        <p:spPr>
          <a:xfrm>
            <a:off x="6400800" y="2400300"/>
            <a:ext cx="2114550" cy="16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Box 25"/>
          <p:cNvSpPr txBox="1"/>
          <p:nvPr/>
        </p:nvSpPr>
        <p:spPr>
          <a:xfrm>
            <a:off x="68008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Lottery</a:t>
            </a:r>
            <a:endParaRPr lang="en-US" sz="2100" i="1" dirty="0">
              <a:cs typeface="Times New Roman" pitchFamily="18" charset="0"/>
            </a:endParaRPr>
          </a:p>
        </p:txBody>
      </p:sp>
      <p:sp>
        <p:nvSpPr>
          <p:cNvPr id="27" name="TextBox 26"/>
          <p:cNvSpPr txBox="1"/>
          <p:nvPr/>
        </p:nvSpPr>
        <p:spPr>
          <a:xfrm>
            <a:off x="48577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Prize</a:t>
            </a:r>
            <a:endParaRPr lang="en-US" sz="2100" i="1" dirty="0">
              <a:cs typeface="Times New Roman" pitchFamily="18" charset="0"/>
            </a:endParaRPr>
          </a:p>
        </p:txBody>
      </p:sp>
      <p:sp>
        <p:nvSpPr>
          <p:cNvPr id="28" name="Rounded Rectangle 27"/>
          <p:cNvSpPr/>
          <p:nvPr/>
        </p:nvSpPr>
        <p:spPr>
          <a:xfrm>
            <a:off x="5086350" y="2400300"/>
            <a:ext cx="628650" cy="6286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TextBox 28"/>
          <p:cNvSpPr txBox="1"/>
          <p:nvPr/>
        </p:nvSpPr>
        <p:spPr>
          <a:xfrm>
            <a:off x="5257800" y="2514600"/>
            <a:ext cx="342900" cy="415498"/>
          </a:xfrm>
          <a:prstGeom prst="rect">
            <a:avLst/>
          </a:prstGeom>
          <a:noFill/>
        </p:spPr>
        <p:txBody>
          <a:bodyPr wrap="square" rtlCol="0">
            <a:spAutoFit/>
          </a:bodyPr>
          <a:lstStyle/>
          <a:p>
            <a:r>
              <a:rPr lang="en-US" sz="2100" i="1" dirty="0">
                <a:solidFill>
                  <a:srgbClr val="C00000"/>
                </a:solidFill>
                <a:cs typeface="Times New Roman" pitchFamily="18" charset="0"/>
              </a:rPr>
              <a:t>A</a:t>
            </a:r>
            <a:endParaRPr lang="en-US" sz="2100" i="1" dirty="0">
              <a:solidFill>
                <a:srgbClr val="C00000"/>
              </a:solidFill>
              <a:cs typeface="Times New Roman" pitchFamily="18" charset="0"/>
            </a:endParaRPr>
          </a:p>
        </p:txBody>
      </p:sp>
    </p:spTree>
    <p:extLst>
      <p:ext uri="{BB962C8B-B14F-4D97-AF65-F5344CB8AC3E}">
        <p14:creationId xmlns:p14="http://schemas.microsoft.com/office/powerpoint/2010/main" val="1884218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71650" y="1886711"/>
            <a:ext cx="5715000" cy="365924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Rationality</a:t>
            </a:r>
            <a:endParaRPr lang="en-US" dirty="0"/>
          </a:p>
        </p:txBody>
      </p:sp>
    </p:spTree>
    <p:extLst>
      <p:ext uri="{BB962C8B-B14F-4D97-AF65-F5344CB8AC3E}">
        <p14:creationId xmlns:p14="http://schemas.microsoft.com/office/powerpoint/2010/main" val="1156283893"/>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73907" y="3311655"/>
            <a:ext cx="2731605" cy="2437210"/>
          </a:xfrm>
          <a:prstGeom prst="rect">
            <a:avLst/>
          </a:prstGeom>
          <a:noFill/>
          <a:extLst>
            <a:ext uri="{909E8E84-426E-40dd-AFC4-6F175D3DCCD1}">
              <a14:hiddenFill xmlns="" xmlns:a14="http://schemas.microsoft.com/office/drawing/2010/main">
                <a:solidFill>
                  <a:srgbClr val="FFFFFF"/>
                </a:solidFill>
              </a14:hiddenFill>
            </a:ext>
          </a:extLst>
        </p:spPr>
      </p:pic>
      <p:sp>
        <p:nvSpPr>
          <p:cNvPr id="11267" name="Rectangle 3"/>
          <p:cNvSpPr>
            <a:spLocks noGrp="1" noChangeArrowheads="1"/>
          </p:cNvSpPr>
          <p:nvPr>
            <p:ph idx="1"/>
          </p:nvPr>
        </p:nvSpPr>
        <p:spPr>
          <a:xfrm>
            <a:off x="342900" y="2000251"/>
            <a:ext cx="8172450" cy="3394472"/>
          </a:xfrm>
        </p:spPr>
        <p:txBody>
          <a:bodyPr/>
          <a:lstStyle/>
          <a:p>
            <a:pPr>
              <a:lnSpc>
                <a:spcPct val="90000"/>
              </a:lnSpc>
            </a:pPr>
            <a:r>
              <a:rPr lang="en-US" sz="1800" dirty="0"/>
              <a:t>We want some constraints on preferences before we call them rational, such as:</a:t>
            </a:r>
          </a:p>
          <a:p>
            <a:pPr lvl="1">
              <a:lnSpc>
                <a:spcPct val="90000"/>
              </a:lnSpc>
            </a:pPr>
            <a:endParaRPr lang="en-US" sz="1500" dirty="0"/>
          </a:p>
          <a:p>
            <a:pPr lvl="1">
              <a:lnSpc>
                <a:spcPct val="90000"/>
              </a:lnSpc>
            </a:pPr>
            <a:endParaRPr lang="en-US" sz="15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r>
              <a:rPr lang="en-US" sz="1800" dirty="0"/>
              <a:t>For example: an agent with </a:t>
            </a:r>
            <a:r>
              <a:rPr lang="en-US" sz="1800" dirty="0">
                <a:solidFill>
                  <a:srgbClr val="C00000"/>
                </a:solidFill>
              </a:rPr>
              <a:t>intransitive preferences</a:t>
            </a:r>
            <a:r>
              <a:rPr lang="en-US" sz="1800" dirty="0"/>
              <a:t> can</a:t>
            </a:r>
          </a:p>
          <a:p>
            <a:pPr>
              <a:lnSpc>
                <a:spcPct val="90000"/>
              </a:lnSpc>
              <a:spcBef>
                <a:spcPts val="0"/>
              </a:spcBef>
              <a:buNone/>
            </a:pPr>
            <a:r>
              <a:rPr lang="en-US" sz="1800" dirty="0">
                <a:solidFill>
                  <a:srgbClr val="C00000"/>
                </a:solidFill>
              </a:rPr>
              <a:t>	</a:t>
            </a:r>
            <a:r>
              <a:rPr lang="en-US" sz="1800" dirty="0"/>
              <a:t>be induced to give away all of its money</a:t>
            </a:r>
          </a:p>
          <a:p>
            <a:pPr lvl="1">
              <a:lnSpc>
                <a:spcPct val="90000"/>
              </a:lnSpc>
            </a:pPr>
            <a:r>
              <a:rPr lang="en-US" sz="1500" dirty="0"/>
              <a:t>If B &gt; C, then an agent with C would pay (say) 1 cent to get B</a:t>
            </a:r>
          </a:p>
          <a:p>
            <a:pPr lvl="1">
              <a:lnSpc>
                <a:spcPct val="90000"/>
              </a:lnSpc>
            </a:pPr>
            <a:r>
              <a:rPr lang="en-US" sz="1500" dirty="0"/>
              <a:t>If A &gt; B, then an agent with B would pay (say) 1 cent to get A</a:t>
            </a:r>
          </a:p>
          <a:p>
            <a:pPr lvl="1">
              <a:lnSpc>
                <a:spcPct val="90000"/>
              </a:lnSpc>
            </a:pPr>
            <a:r>
              <a:rPr lang="en-US" sz="1500" dirty="0"/>
              <a:t>If C &gt; A, then an agent with A would pay (say) 1 cent to get C</a:t>
            </a:r>
          </a:p>
        </p:txBody>
      </p:sp>
      <p:sp>
        <p:nvSpPr>
          <p:cNvPr id="8" name="Rounded Rectangle 7"/>
          <p:cNvSpPr/>
          <p:nvPr/>
        </p:nvSpPr>
        <p:spPr>
          <a:xfrm>
            <a:off x="2000250" y="2514600"/>
            <a:ext cx="5143500" cy="4572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7" name="Rectangle 2"/>
          <p:cNvSpPr>
            <a:spLocks noGrp="1" noChangeArrowheads="1"/>
          </p:cNvSpPr>
          <p:nvPr>
            <p:ph type="title"/>
          </p:nvPr>
        </p:nvSpPr>
        <p:spPr/>
        <p:txBody>
          <a:bodyPr/>
          <a:lstStyle/>
          <a:p>
            <a:r>
              <a:rPr lang="en-US" smtClean="0"/>
              <a:t>Rational Preferences</a:t>
            </a:r>
          </a:p>
        </p:txBody>
      </p:sp>
      <p:graphicFrame>
        <p:nvGraphicFramePr>
          <p:cNvPr id="1026" name="Object 2"/>
          <p:cNvGraphicFramePr>
            <a:graphicFrameLocks noChangeAspect="1"/>
          </p:cNvGraphicFramePr>
          <p:nvPr/>
        </p:nvGraphicFramePr>
        <p:xfrm>
          <a:off x="4196130" y="2604121"/>
          <a:ext cx="2743200" cy="307181"/>
        </p:xfrm>
        <a:graphic>
          <a:graphicData uri="http://schemas.openxmlformats.org/presentationml/2006/ole">
            <mc:AlternateContent xmlns:mc="http://schemas.openxmlformats.org/markup-compatibility/2006">
              <mc:Choice xmlns:v="urn:schemas-microsoft-com:vml" Requires="v">
                <p:oleObj spid="_x0000_s2063" name="Equation" r:id="rId5" imgW="1815840" imgH="203040" progId="Equation.3">
                  <p:embed/>
                </p:oleObj>
              </mc:Choice>
              <mc:Fallback>
                <p:oleObj name="Equation" r:id="rId5" imgW="181584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6130" y="2604121"/>
                        <a:ext cx="2743200" cy="307181"/>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114550" y="2568401"/>
            <a:ext cx="2286000" cy="369332"/>
          </a:xfrm>
          <a:prstGeom prst="rect">
            <a:avLst/>
          </a:prstGeom>
          <a:noFill/>
        </p:spPr>
        <p:txBody>
          <a:bodyPr wrap="square" rtlCol="0">
            <a:spAutoFit/>
          </a:bodyPr>
          <a:lstStyle/>
          <a:p>
            <a:r>
              <a:rPr lang="en-US" sz="1800" dirty="0">
                <a:latin typeface="Calibri" pitchFamily="34" charset="0"/>
              </a:rPr>
              <a:t>Axiom of Transitivity:</a:t>
            </a:r>
            <a:endParaRPr lang="en-US" sz="1800" dirty="0">
              <a:latin typeface="Calibri" pitchFamily="34" charset="0"/>
            </a:endParaRPr>
          </a:p>
        </p:txBody>
      </p:sp>
    </p:spTree>
    <p:extLst>
      <p:ext uri="{BB962C8B-B14F-4D97-AF65-F5344CB8AC3E}">
        <p14:creationId xmlns:p14="http://schemas.microsoft.com/office/powerpoint/2010/main" val="6725065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8946" y="2196207"/>
            <a:ext cx="3972013" cy="277534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ounded Rectangle 5"/>
          <p:cNvSpPr/>
          <p:nvPr/>
        </p:nvSpPr>
        <p:spPr>
          <a:xfrm>
            <a:off x="800100" y="2282651"/>
            <a:ext cx="4286250" cy="27432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554" name="Rectangle 2"/>
          <p:cNvSpPr>
            <a:spLocks noGrp="1" noChangeArrowheads="1"/>
          </p:cNvSpPr>
          <p:nvPr>
            <p:ph type="title"/>
          </p:nvPr>
        </p:nvSpPr>
        <p:spPr/>
        <p:txBody>
          <a:bodyPr/>
          <a:lstStyle/>
          <a:p>
            <a:r>
              <a:rPr lang="en-US" smtClean="0"/>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971550" y="2396951"/>
            <a:ext cx="3886200" cy="2484834"/>
          </a:xfrm>
          <a:prstGeom prst="rect">
            <a:avLst/>
          </a:prstGeom>
          <a:noFill/>
          <a:ln w="9525">
            <a:noFill/>
            <a:miter lim="800000"/>
            <a:headEnd/>
            <a:tailEnd/>
          </a:ln>
        </p:spPr>
      </p:pic>
      <p:sp>
        <p:nvSpPr>
          <p:cNvPr id="7" name="TextBox 6"/>
          <p:cNvSpPr txBox="1"/>
          <p:nvPr/>
        </p:nvSpPr>
        <p:spPr>
          <a:xfrm>
            <a:off x="0" y="5254451"/>
            <a:ext cx="9144000" cy="369332"/>
          </a:xfrm>
          <a:prstGeom prst="rect">
            <a:avLst/>
          </a:prstGeom>
          <a:noFill/>
        </p:spPr>
        <p:txBody>
          <a:bodyPr wrap="square" rtlCol="0">
            <a:spAutoFit/>
          </a:bodyPr>
          <a:lstStyle/>
          <a:p>
            <a:pPr algn="ctr"/>
            <a:r>
              <a:rPr lang="en-US" sz="1800" dirty="0">
                <a:latin typeface="Calibri" pitchFamily="34" charset="0"/>
              </a:rPr>
              <a:t>Theorem: Rational preferences imply behavior describable as maximization of expected utility</a:t>
            </a:r>
          </a:p>
        </p:txBody>
      </p:sp>
      <p:sp>
        <p:nvSpPr>
          <p:cNvPr id="9" name="TextBox 8"/>
          <p:cNvSpPr txBox="1"/>
          <p:nvPr/>
        </p:nvSpPr>
        <p:spPr>
          <a:xfrm>
            <a:off x="800100" y="1825451"/>
            <a:ext cx="4286250" cy="415498"/>
          </a:xfrm>
          <a:prstGeom prst="rect">
            <a:avLst/>
          </a:prstGeom>
          <a:noFill/>
        </p:spPr>
        <p:txBody>
          <a:bodyPr wrap="square" rtlCol="0">
            <a:spAutoFit/>
          </a:bodyPr>
          <a:lstStyle/>
          <a:p>
            <a:pPr algn="ctr"/>
            <a:r>
              <a:rPr lang="en-US" sz="2100" dirty="0">
                <a:latin typeface="Calibri" pitchFamily="34" charset="0"/>
              </a:rPr>
              <a:t>The Axioms of Rationality</a:t>
            </a:r>
          </a:p>
        </p:txBody>
      </p:sp>
    </p:spTree>
    <p:extLst>
      <p:ext uri="{BB962C8B-B14F-4D97-AF65-F5344CB8AC3E}">
        <p14:creationId xmlns:p14="http://schemas.microsoft.com/office/powerpoint/2010/main" val="1113145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06660" y="2142574"/>
            <a:ext cx="1824038" cy="2184396"/>
          </a:xfrm>
          <a:prstGeom prst="rect">
            <a:avLst/>
          </a:prstGeom>
          <a:noFill/>
          <a:extLst>
            <a:ext uri="{909E8E84-426E-40dd-AFC4-6F175D3DCCD1}">
              <a14:hiddenFill xmlns="" xmlns:a14="http://schemas.microsoft.com/office/drawing/2010/main">
                <a:solidFill>
                  <a:srgbClr val="FFFFFF"/>
                </a:solidFill>
              </a14:hiddenFill>
            </a:ext>
          </a:extLst>
        </p:spPr>
      </p:pic>
      <p:sp>
        <p:nvSpPr>
          <p:cNvPr id="1158147" name="Rectangle 3"/>
          <p:cNvSpPr>
            <a:spLocks noGrp="1" noChangeArrowheads="1"/>
          </p:cNvSpPr>
          <p:nvPr>
            <p:ph idx="1"/>
          </p:nvPr>
        </p:nvSpPr>
        <p:spPr>
          <a:xfrm>
            <a:off x="342900" y="2057400"/>
            <a:ext cx="8515350" cy="3657600"/>
          </a:xfrm>
        </p:spPr>
        <p:txBody>
          <a:bodyPr/>
          <a:lstStyle/>
          <a:p>
            <a:pPr>
              <a:lnSpc>
                <a:spcPct val="80000"/>
              </a:lnSpc>
            </a:pPr>
            <a:r>
              <a:rPr lang="en-US" sz="1800" dirty="0"/>
              <a:t>Theorem [Ramsey, 1931; von Neumann &amp; Morgenstern, 1944]</a:t>
            </a:r>
          </a:p>
          <a:p>
            <a:pPr lvl="1">
              <a:lnSpc>
                <a:spcPct val="80000"/>
              </a:lnSpc>
            </a:pPr>
            <a:r>
              <a:rPr lang="en-US" sz="1500" dirty="0"/>
              <a:t>Given any preferences satisfying these constraints, there exists a real-valued</a:t>
            </a:r>
          </a:p>
          <a:p>
            <a:pPr lvl="1">
              <a:lnSpc>
                <a:spcPct val="80000"/>
              </a:lnSpc>
              <a:spcBef>
                <a:spcPts val="150"/>
              </a:spcBef>
              <a:buNone/>
            </a:pPr>
            <a:r>
              <a:rPr lang="en-US" sz="1500" dirty="0"/>
              <a:t>	function U such that:</a:t>
            </a:r>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r>
              <a:rPr lang="en-US" sz="1500" dirty="0"/>
              <a:t>I.e. values assigned by U preserve preferences of both prizes and lotteries!</a:t>
            </a:r>
          </a:p>
          <a:p>
            <a:pPr lvl="2">
              <a:lnSpc>
                <a:spcPct val="80000"/>
              </a:lnSpc>
            </a:pPr>
            <a:endParaRPr lang="en-US" sz="1200" dirty="0"/>
          </a:p>
          <a:p>
            <a:pPr lvl="2">
              <a:lnSpc>
                <a:spcPct val="80000"/>
              </a:lnSpc>
            </a:pPr>
            <a:endParaRPr lang="en-US" sz="1200" dirty="0"/>
          </a:p>
          <a:p>
            <a:pPr>
              <a:lnSpc>
                <a:spcPct val="80000"/>
              </a:lnSpc>
            </a:pPr>
            <a:r>
              <a:rPr lang="en-US" sz="1800" dirty="0"/>
              <a:t>Maximum expected utility (MEU) principle:</a:t>
            </a:r>
          </a:p>
          <a:p>
            <a:pPr lvl="1">
              <a:lnSpc>
                <a:spcPct val="80000"/>
              </a:lnSpc>
            </a:pPr>
            <a:r>
              <a:rPr lang="en-US" sz="1500" dirty="0"/>
              <a:t>Choose the action that maximizes expected utility</a:t>
            </a:r>
          </a:p>
          <a:p>
            <a:pPr lvl="1">
              <a:lnSpc>
                <a:spcPct val="80000"/>
              </a:lnSpc>
            </a:pPr>
            <a:r>
              <a:rPr lang="en-US" sz="1500" dirty="0"/>
              <a:t>Note: an agent can be entirely rational (consistent with MEU) without ever representing or manipulating utilities and probabilities</a:t>
            </a:r>
          </a:p>
          <a:p>
            <a:pPr lvl="1">
              <a:lnSpc>
                <a:spcPct val="80000"/>
              </a:lnSpc>
            </a:pPr>
            <a:r>
              <a:rPr lang="en-US" sz="1500" dirty="0"/>
              <a:t>E.g., a lookup table for perfect tic-tac-toe, a reflex vacuum cleaner</a:t>
            </a:r>
          </a:p>
        </p:txBody>
      </p:sp>
      <p:sp>
        <p:nvSpPr>
          <p:cNvPr id="24578" name="Rectangle 2"/>
          <p:cNvSpPr>
            <a:spLocks noGrp="1" noChangeArrowheads="1"/>
          </p:cNvSpPr>
          <p:nvPr>
            <p:ph type="title"/>
          </p:nvPr>
        </p:nvSpPr>
        <p:spPr/>
        <p:txBody>
          <a:bodyPr/>
          <a:lstStyle/>
          <a:p>
            <a:r>
              <a:rPr lang="en-US" smtClean="0"/>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1543050" y="2937271"/>
            <a:ext cx="4417219" cy="720329"/>
          </a:xfrm>
          <a:prstGeom prst="rect">
            <a:avLst/>
          </a:prstGeom>
          <a:noFill/>
          <a:ln w="9525">
            <a:noFill/>
            <a:miter lim="800000"/>
            <a:headEnd/>
            <a:tailEnd/>
          </a:ln>
        </p:spPr>
      </p:pic>
    </p:spTree>
    <p:extLst>
      <p:ext uri="{BB962C8B-B14F-4D97-AF65-F5344CB8AC3E}">
        <p14:creationId xmlns:p14="http://schemas.microsoft.com/office/powerpoint/2010/main" val="1965226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8073" y="1814512"/>
            <a:ext cx="4470326" cy="367188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Human Utilities</a:t>
            </a:r>
            <a:endParaRPr lang="en-US" dirty="0"/>
          </a:p>
        </p:txBody>
      </p:sp>
    </p:spTree>
    <p:extLst>
      <p:ext uri="{BB962C8B-B14F-4D97-AF65-F5344CB8AC3E}">
        <p14:creationId xmlns:p14="http://schemas.microsoft.com/office/powerpoint/2010/main" val="113329585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9682</TotalTime>
  <Words>7717</Words>
  <Application>Microsoft Macintosh PowerPoint</Application>
  <PresentationFormat>Letter Paper (8.5x11 in)</PresentationFormat>
  <Paragraphs>1520</Paragraphs>
  <Slides>104</Slides>
  <Notes>71</Notes>
  <HiddenSlides>15</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8" baseType="lpstr">
      <vt:lpstr>Calibri</vt:lpstr>
      <vt:lpstr>Franklin Gothic Medium</vt:lpstr>
      <vt:lpstr>MS PGothic</vt:lpstr>
      <vt:lpstr>ＭＳ Ｐゴシック</vt:lpstr>
      <vt:lpstr>MS Shell Dlg</vt:lpstr>
      <vt:lpstr>Symbol</vt:lpstr>
      <vt:lpstr>Times</vt:lpstr>
      <vt:lpstr>Times New Roman</vt:lpstr>
      <vt:lpstr>Verdana</vt:lpstr>
      <vt:lpstr>Wingdings</vt:lpstr>
      <vt:lpstr>Wingdings 2</vt:lpstr>
      <vt:lpstr>Arial</vt:lpstr>
      <vt:lpstr>2_bbn-upenn</vt:lpstr>
      <vt:lpstr>Equation</vt:lpstr>
      <vt:lpstr>Game-playing AIs: Games and  Adversarial Search   </vt:lpstr>
      <vt:lpstr>Games: Outline of Unit</vt:lpstr>
      <vt:lpstr>May 11, 1997</vt:lpstr>
      <vt:lpstr>Ratings of human &amp; computer chess champions</vt:lpstr>
      <vt:lpstr>PowerPoint Presentation</vt:lpstr>
      <vt:lpstr>The Simplest Game Environment</vt:lpstr>
      <vt:lpstr>Key properties of our sample games</vt:lpstr>
      <vt:lpstr>More complicated games</vt:lpstr>
      <vt:lpstr>Pac-Man</vt:lpstr>
      <vt:lpstr>Formalizing the Game setup</vt:lpstr>
      <vt:lpstr>How to Play a Game by Searching</vt:lpstr>
      <vt:lpstr>Hexapawn: A very simple Game</vt:lpstr>
      <vt:lpstr>Hexapawn: A very simple Game</vt:lpstr>
      <vt:lpstr>Hexapawn: Three Possible First Moves</vt:lpstr>
      <vt:lpstr>Game Trees</vt:lpstr>
      <vt:lpstr>Hexapawn: Simplified Game Tree for 2 Moves</vt:lpstr>
      <vt:lpstr>Adversarial Search</vt:lpstr>
      <vt:lpstr>Battle of Wits</vt:lpstr>
      <vt:lpstr>MAX &amp; MIN Nodes : An egocentric view</vt:lpstr>
      <vt:lpstr>Game Trees</vt:lpstr>
      <vt:lpstr>Evaluation functions: f(n)</vt:lpstr>
      <vt:lpstr>A Partial Game Tree for Tic-Tac-Toe</vt:lpstr>
      <vt:lpstr>Chess Evaluation Functions</vt:lpstr>
      <vt:lpstr>Some Chess Positions and their Evaluations</vt:lpstr>
      <vt:lpstr>The Minimax Rule (AIMA 5.2)</vt:lpstr>
      <vt:lpstr>The Minimax Rule: `Don’t play hope chess’</vt:lpstr>
      <vt:lpstr>The Minimax Procedure</vt:lpstr>
      <vt:lpstr>PowerPoint Presentation</vt:lpstr>
      <vt:lpstr>Adversarial Search (Minimax)</vt:lpstr>
      <vt:lpstr>Minimax Implementation</vt:lpstr>
      <vt:lpstr>Minimax Implementation (Dispatch)</vt:lpstr>
      <vt:lpstr>Minimax Example</vt:lpstr>
      <vt:lpstr>What if MIN does not play optimally?</vt:lpstr>
      <vt:lpstr>Comments on Minimax Search</vt:lpstr>
      <vt:lpstr>Alpha-Beta Pruning (AIMA 5.3)</vt:lpstr>
      <vt:lpstr>Alpha-Beta Pruning</vt:lpstr>
      <vt:lpstr>Alpha-Beta Pruning</vt:lpstr>
      <vt:lpstr>Alpha-Beta Implementation</vt:lpstr>
      <vt:lpstr>Alpha-Beta Pruning Properties</vt:lpstr>
      <vt:lpstr>Alpha-Beta Pruning</vt:lpstr>
      <vt:lpstr>Alpha-Beta Pruning</vt:lpstr>
      <vt:lpstr>Games and Adversarial Search II  </vt:lpstr>
      <vt:lpstr>Alpha-Beta Pruning (AIMA 5.3)</vt:lpstr>
      <vt:lpstr>Review: The Minimax Rule</vt:lpstr>
      <vt:lpstr>PowerPoint Presentation</vt:lpstr>
      <vt:lpstr>Minimax Algorithm</vt:lpstr>
      <vt:lpstr>Alpha-Beta Pruning</vt:lpstr>
      <vt:lpstr>Alpha-Beta Pruning II</vt:lpstr>
      <vt:lpstr>Alpha-Beta Pruning IIIa</vt:lpstr>
      <vt:lpstr>Alpha-Beta Pruning IIIb</vt:lpstr>
      <vt:lpstr>Alpha-beta Algorithm: In detail</vt:lpstr>
      <vt:lpstr>When to Prune </vt:lpstr>
      <vt:lpstr>Pseudocode for Alpha-Beta Algorithm</vt:lpstr>
      <vt:lpstr>Pseudocode for Alpha-Beta Algorithm</vt:lpstr>
      <vt:lpstr>Alpha-Beta Algorithm II</vt:lpstr>
      <vt:lpstr>An Alpha-Beta Example</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PowerPoint Presentation</vt:lpstr>
      <vt:lpstr>PowerPoint Presentation</vt:lpstr>
      <vt:lpstr>Real systems use a few more tricks</vt:lpstr>
      <vt:lpstr>Expectimax</vt:lpstr>
      <vt:lpstr>Uncertain Outcomes</vt:lpstr>
      <vt:lpstr>Worst-Case vs. Average Case</vt:lpstr>
      <vt:lpstr>Expectimax Search</vt:lpstr>
      <vt:lpstr>Expectimax Pseudocode</vt:lpstr>
      <vt:lpstr>Expectimax Pseudocode</vt:lpstr>
      <vt:lpstr>Expectimax Example</vt:lpstr>
      <vt:lpstr>Expectimax Pruning?</vt:lpstr>
      <vt:lpstr>Depth-Limited Expectimax</vt:lpstr>
      <vt:lpstr>Probabilities</vt:lpstr>
      <vt:lpstr>Probabilities</vt:lpstr>
      <vt:lpstr>Expectations</vt:lpstr>
      <vt:lpstr>What Probabilities to Use?</vt:lpstr>
      <vt:lpstr>What are Probabilities?</vt:lpstr>
      <vt:lpstr>Quiz: Informed Probabilities</vt:lpstr>
      <vt:lpstr>Example: Backgammon</vt:lpstr>
      <vt:lpstr>Mixed Layer Types</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Human Utilities</vt:lpstr>
      <vt:lpstr>Money</vt:lpstr>
      <vt:lpstr>Example: Insurance</vt:lpstr>
      <vt:lpstr>Example: Human Rationality?</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551</cp:revision>
  <cp:lastPrinted>2019-09-19T14:02:13Z</cp:lastPrinted>
  <dcterms:created xsi:type="dcterms:W3CDTF">2000-09-21T14:49:05Z</dcterms:created>
  <dcterms:modified xsi:type="dcterms:W3CDTF">2019-09-19T14:45:55Z</dcterms:modified>
</cp:coreProperties>
</file>